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77" r:id="rId3"/>
    <p:sldId id="260" r:id="rId4"/>
    <p:sldId id="279" r:id="rId5"/>
    <p:sldId id="276" r:id="rId6"/>
    <p:sldId id="280" r:id="rId7"/>
    <p:sldId id="275" r:id="rId8"/>
    <p:sldId id="271" r:id="rId9"/>
    <p:sldId id="273" r:id="rId10"/>
    <p:sldId id="267" r:id="rId11"/>
    <p:sldId id="278" r:id="rId12"/>
    <p:sldId id="283" r:id="rId13"/>
    <p:sldId id="284" r:id="rId14"/>
    <p:sldId id="269" r:id="rId15"/>
    <p:sldId id="293" r:id="rId16"/>
    <p:sldId id="263" r:id="rId17"/>
    <p:sldId id="298" r:id="rId18"/>
    <p:sldId id="294" r:id="rId19"/>
    <p:sldId id="264" r:id="rId20"/>
    <p:sldId id="265" r:id="rId21"/>
    <p:sldId id="295" r:id="rId22"/>
    <p:sldId id="281" r:id="rId23"/>
    <p:sldId id="282" r:id="rId24"/>
    <p:sldId id="289" r:id="rId25"/>
    <p:sldId id="285" r:id="rId26"/>
    <p:sldId id="286" r:id="rId27"/>
    <p:sldId id="290" r:id="rId28"/>
    <p:sldId id="292" r:id="rId29"/>
    <p:sldId id="291" r:id="rId30"/>
    <p:sldId id="270" r:id="rId31"/>
    <p:sldId id="296" r:id="rId32"/>
    <p:sldId id="287" r:id="rId33"/>
    <p:sldId id="299" r:id="rId34"/>
    <p:sldId id="300" r:id="rId35"/>
    <p:sldId id="301" r:id="rId36"/>
    <p:sldId id="302" r:id="rId37"/>
  </p:sldIdLst>
  <p:sldSz cx="9144000" cy="6858000" type="screen4x3"/>
  <p:notesSz cx="6669088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8794" autoAdjust="0"/>
  </p:normalViewPr>
  <p:slideViewPr>
    <p:cSldViewPr>
      <p:cViewPr varScale="1">
        <p:scale>
          <a:sx n="67" d="100"/>
          <a:sy n="67" d="100"/>
        </p:scale>
        <p:origin x="165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ulmin-srv-11.smulmin.smul.sachsen.de\a3$\Weniger\Statistik\Fischproduktion%20seit%202009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enigeru\AppData\Local\Microsoft\Windows\Temporary%20Internet%20Files\Content.Outlook\C226U0RR\Zuarbeit%20AQE_2019_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ulmin-srv-11.smulmin.smul.sachsen.de\a3$\Weniger\Statistik\Fischproduktion%20seit%202009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-Arbeitsblatt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smulmin-srv-11.smulmin.smul.sachsen.de\a3$\Weniger\Statistik\Abb.1_KHV-Programm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de-DE" dirty="0" smtClean="0"/>
              <a:t>Erzeugung von Fischen in Aquakultur in Sachsen </a:t>
            </a:r>
            <a:r>
              <a:rPr lang="de-DE" dirty="0"/>
              <a:t>(t)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Tabelle1!$H$6</c:f>
              <c:strCache>
                <c:ptCount val="1"/>
                <c:pt idx="0">
                  <c:v>Gesamtproduktion (t)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val>
            <c:numRef>
              <c:f>Tabelle1!$H$7:$H$14</c:f>
              <c:numCache>
                <c:formatCode>General</c:formatCode>
                <c:ptCount val="8"/>
                <c:pt idx="0">
                  <c:v>2419</c:v>
                </c:pt>
                <c:pt idx="1">
                  <c:v>2480</c:v>
                </c:pt>
                <c:pt idx="2">
                  <c:v>2351</c:v>
                </c:pt>
                <c:pt idx="3">
                  <c:v>2344</c:v>
                </c:pt>
                <c:pt idx="4">
                  <c:v>2528</c:v>
                </c:pt>
                <c:pt idx="5">
                  <c:v>2261</c:v>
                </c:pt>
                <c:pt idx="6">
                  <c:v>2215</c:v>
                </c:pt>
                <c:pt idx="7">
                  <c:v>2182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FA-47C7-9983-2C025E75EF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362368"/>
        <c:axId val="126363904"/>
      </c:barChart>
      <c:dateAx>
        <c:axId val="126362368"/>
        <c:scaling>
          <c:orientation val="minMax"/>
        </c:scaling>
        <c:delete val="1"/>
        <c:axPos val="b"/>
        <c:majorTickMark val="out"/>
        <c:minorTickMark val="none"/>
        <c:tickLblPos val="nextTo"/>
        <c:crossAx val="126363904"/>
        <c:crosses val="autoZero"/>
        <c:auto val="0"/>
        <c:lblOffset val="100"/>
        <c:baseTimeUnit val="days"/>
      </c:dateAx>
      <c:valAx>
        <c:axId val="126363904"/>
        <c:scaling>
          <c:orientation val="minMax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6362368"/>
        <c:crosses val="autoZero"/>
        <c:crossBetween val="between"/>
        <c:minorUnit val="50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Zuarbeit_26.02.!$B$10:$B$16</c:f>
              <c:strCache>
                <c:ptCount val="7"/>
                <c:pt idx="0">
                  <c:v>Stör</c:v>
                </c:pt>
                <c:pt idx="1">
                  <c:v>Afrikanischer Raubwels</c:v>
                </c:pt>
                <c:pt idx="2">
                  <c:v>Giebel</c:v>
                </c:pt>
                <c:pt idx="3">
                  <c:v>Graskarpfen</c:v>
                </c:pt>
                <c:pt idx="4">
                  <c:v>Karpfen</c:v>
                </c:pt>
                <c:pt idx="5">
                  <c:v>Schleie</c:v>
                </c:pt>
                <c:pt idx="6">
                  <c:v>Forelle, Saibling</c:v>
                </c:pt>
              </c:strCache>
            </c:strRef>
          </c:cat>
          <c:val>
            <c:numRef>
              <c:f>Zuarbeit_26.02.!$C$10:$C$16</c:f>
              <c:numCache>
                <c:formatCode>General</c:formatCode>
                <c:ptCount val="7"/>
              </c:numCache>
            </c:numRef>
          </c:val>
          <c:extLst>
            <c:ext xmlns:c16="http://schemas.microsoft.com/office/drawing/2014/chart" uri="{C3380CC4-5D6E-409C-BE32-E72D297353CC}">
              <c16:uniqueId val="{00000000-3106-4D73-A9BD-A8907EE36F2E}"/>
            </c:ext>
          </c:extLst>
        </c:ser>
        <c:ser>
          <c:idx val="1"/>
          <c:order val="1"/>
          <c:spPr>
            <a:solidFill>
              <a:srgbClr val="0070C0"/>
            </a:solidFill>
          </c:spPr>
          <c:invertIfNegative val="0"/>
          <c:cat>
            <c:strRef>
              <c:f>Zuarbeit_26.02.!$B$10:$B$16</c:f>
              <c:strCache>
                <c:ptCount val="7"/>
                <c:pt idx="0">
                  <c:v>Stör</c:v>
                </c:pt>
                <c:pt idx="1">
                  <c:v>Afrikanischer Raubwels</c:v>
                </c:pt>
                <c:pt idx="2">
                  <c:v>Giebel</c:v>
                </c:pt>
                <c:pt idx="3">
                  <c:v>Graskarpfen</c:v>
                </c:pt>
                <c:pt idx="4">
                  <c:v>Karpfen</c:v>
                </c:pt>
                <c:pt idx="5">
                  <c:v>Schleie</c:v>
                </c:pt>
                <c:pt idx="6">
                  <c:v>Forelle, Saibling</c:v>
                </c:pt>
              </c:strCache>
            </c:strRef>
          </c:cat>
          <c:val>
            <c:numRef>
              <c:f>Zuarbeit_26.02.!$D$10:$D$16</c:f>
              <c:numCache>
                <c:formatCode>General</c:formatCode>
                <c:ptCount val="7"/>
                <c:pt idx="0">
                  <c:v>42250</c:v>
                </c:pt>
                <c:pt idx="1">
                  <c:v>61430</c:v>
                </c:pt>
                <c:pt idx="2">
                  <c:v>42525</c:v>
                </c:pt>
                <c:pt idx="3">
                  <c:v>93077</c:v>
                </c:pt>
                <c:pt idx="4">
                  <c:v>1674771</c:v>
                </c:pt>
                <c:pt idx="5">
                  <c:v>39615</c:v>
                </c:pt>
                <c:pt idx="6">
                  <c:v>136282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06-4D73-A9BD-A8907EE36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401152"/>
        <c:axId val="126402944"/>
      </c:barChart>
      <c:catAx>
        <c:axId val="1264011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26402944"/>
        <c:crosses val="autoZero"/>
        <c:auto val="1"/>
        <c:lblAlgn val="ctr"/>
        <c:lblOffset val="100"/>
        <c:noMultiLvlLbl val="0"/>
      </c:catAx>
      <c:valAx>
        <c:axId val="126402944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76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numFmt formatCode="General" sourceLinked="1"/>
        <c:majorTickMark val="out"/>
        <c:minorTickMark val="none"/>
        <c:tickLblPos val="nextTo"/>
        <c:crossAx val="1264011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Tabelle1!$B$2</c:f>
              <c:strCache>
                <c:ptCount val="1"/>
                <c:pt idx="0">
                  <c:v>Speisekarpfen (t)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Tabelle1!$A$4:$A$14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Tabelle1!$B$4:$B$14</c:f>
              <c:numCache>
                <c:formatCode>General</c:formatCode>
                <c:ptCount val="11"/>
                <c:pt idx="0">
                  <c:v>1840</c:v>
                </c:pt>
                <c:pt idx="1">
                  <c:v>1740</c:v>
                </c:pt>
                <c:pt idx="2">
                  <c:v>1970</c:v>
                </c:pt>
                <c:pt idx="3">
                  <c:v>1873</c:v>
                </c:pt>
                <c:pt idx="4">
                  <c:v>1877</c:v>
                </c:pt>
                <c:pt idx="5">
                  <c:v>1776</c:v>
                </c:pt>
                <c:pt idx="6">
                  <c:v>1728</c:v>
                </c:pt>
                <c:pt idx="7">
                  <c:v>1947</c:v>
                </c:pt>
                <c:pt idx="8">
                  <c:v>1674</c:v>
                </c:pt>
                <c:pt idx="9">
                  <c:v>1717</c:v>
                </c:pt>
                <c:pt idx="10">
                  <c:v>1675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2C-4DA6-AA72-ECFABF4537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8744064"/>
        <c:axId val="128745856"/>
      </c:barChart>
      <c:catAx>
        <c:axId val="128744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28745856"/>
        <c:crosses val="autoZero"/>
        <c:auto val="1"/>
        <c:lblAlgn val="ctr"/>
        <c:lblOffset val="100"/>
        <c:noMultiLvlLbl val="0"/>
      </c:catAx>
      <c:valAx>
        <c:axId val="128745856"/>
        <c:scaling>
          <c:orientation val="minMax"/>
          <c:max val="20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28744064"/>
        <c:crosses val="autoZero"/>
        <c:crossBetween val="between"/>
        <c:majorUnit val="500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Bestände mit amtlicher KHV-Feststellung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Tabelle1!$A$5:$A$18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Tabelle1!$B$5:$B$18</c:f>
              <c:numCache>
                <c:formatCode>General</c:formatCode>
                <c:ptCount val="14"/>
                <c:pt idx="0">
                  <c:v>18</c:v>
                </c:pt>
                <c:pt idx="1">
                  <c:v>83</c:v>
                </c:pt>
                <c:pt idx="2">
                  <c:v>111</c:v>
                </c:pt>
                <c:pt idx="3">
                  <c:v>68</c:v>
                </c:pt>
                <c:pt idx="4">
                  <c:v>67</c:v>
                </c:pt>
                <c:pt idx="5">
                  <c:v>71</c:v>
                </c:pt>
                <c:pt idx="6">
                  <c:v>59</c:v>
                </c:pt>
                <c:pt idx="7">
                  <c:v>34</c:v>
                </c:pt>
                <c:pt idx="8">
                  <c:v>16</c:v>
                </c:pt>
                <c:pt idx="9">
                  <c:v>9</c:v>
                </c:pt>
                <c:pt idx="10">
                  <c:v>14</c:v>
                </c:pt>
                <c:pt idx="11">
                  <c:v>32</c:v>
                </c:pt>
                <c:pt idx="12">
                  <c:v>63</c:v>
                </c:pt>
                <c:pt idx="13">
                  <c:v>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22-42CD-B24C-296355B39CBC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negative Bestände</c:v>
                </c:pt>
              </c:strCache>
            </c:strRef>
          </c:tx>
          <c:spPr>
            <a:solidFill>
              <a:srgbClr val="99CC00"/>
            </a:solidFill>
            <a:ln w="0">
              <a:solidFill>
                <a:schemeClr val="tx1"/>
              </a:solidFill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Tabelle1!$A$5:$A$18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Tabelle1!$C$5:$C$18</c:f>
              <c:numCache>
                <c:formatCode>General</c:formatCode>
                <c:ptCount val="14"/>
                <c:pt idx="0">
                  <c:v>224</c:v>
                </c:pt>
                <c:pt idx="1">
                  <c:v>158</c:v>
                </c:pt>
                <c:pt idx="2">
                  <c:v>168</c:v>
                </c:pt>
                <c:pt idx="3">
                  <c:v>277</c:v>
                </c:pt>
                <c:pt idx="4">
                  <c:v>265</c:v>
                </c:pt>
                <c:pt idx="5">
                  <c:v>183</c:v>
                </c:pt>
                <c:pt idx="6">
                  <c:v>177</c:v>
                </c:pt>
                <c:pt idx="7">
                  <c:v>213</c:v>
                </c:pt>
                <c:pt idx="8">
                  <c:v>196</c:v>
                </c:pt>
                <c:pt idx="9">
                  <c:v>176</c:v>
                </c:pt>
                <c:pt idx="10">
                  <c:v>207</c:v>
                </c:pt>
                <c:pt idx="11">
                  <c:v>229</c:v>
                </c:pt>
                <c:pt idx="12">
                  <c:v>174</c:v>
                </c:pt>
                <c:pt idx="13">
                  <c:v>152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322-42CD-B24C-296355B39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100"/>
        <c:axId val="142034816"/>
        <c:axId val="142036352"/>
      </c:barChart>
      <c:lineChart>
        <c:grouping val="standard"/>
        <c:varyColors val="0"/>
        <c:ser>
          <c:idx val="2"/>
          <c:order val="2"/>
          <c:tx>
            <c:strRef>
              <c:f>Tabelle1!$D$1</c:f>
              <c:strCache>
                <c:ptCount val="1"/>
                <c:pt idx="0">
                  <c:v>Insgesamt untersuchte Bestände</c:v>
                </c:pt>
              </c:strCache>
            </c:strRef>
          </c:tx>
          <c:spPr>
            <a:ln w="28575">
              <a:noFill/>
            </a:ln>
          </c:spPr>
          <c:marker>
            <c:symbol val="none"/>
          </c:marker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Tabelle1!$A$5:$A$18</c:f>
              <c:numCache>
                <c:formatCode>General</c:formatCode>
                <c:ptCount val="14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</c:numCache>
            </c:numRef>
          </c:cat>
          <c:val>
            <c:numRef>
              <c:f>Tabelle1!$D$5:$D$18</c:f>
              <c:numCache>
                <c:formatCode>General</c:formatCode>
                <c:ptCount val="14"/>
                <c:pt idx="0">
                  <c:v>242</c:v>
                </c:pt>
                <c:pt idx="1">
                  <c:v>241</c:v>
                </c:pt>
                <c:pt idx="2">
                  <c:v>279</c:v>
                </c:pt>
                <c:pt idx="3">
                  <c:v>345</c:v>
                </c:pt>
                <c:pt idx="4">
                  <c:v>332</c:v>
                </c:pt>
                <c:pt idx="5">
                  <c:v>254</c:v>
                </c:pt>
                <c:pt idx="6">
                  <c:v>236</c:v>
                </c:pt>
                <c:pt idx="7">
                  <c:v>247</c:v>
                </c:pt>
                <c:pt idx="8">
                  <c:v>212</c:v>
                </c:pt>
                <c:pt idx="9">
                  <c:v>185</c:v>
                </c:pt>
                <c:pt idx="10">
                  <c:v>221</c:v>
                </c:pt>
                <c:pt idx="11">
                  <c:v>261</c:v>
                </c:pt>
                <c:pt idx="12">
                  <c:v>237</c:v>
                </c:pt>
                <c:pt idx="13">
                  <c:v>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322-42CD-B24C-296355B39C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2034816"/>
        <c:axId val="142036352"/>
      </c:lineChart>
      <c:catAx>
        <c:axId val="142034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42036352"/>
        <c:crosses val="autoZero"/>
        <c:auto val="1"/>
        <c:lblAlgn val="ctr"/>
        <c:lblOffset val="100"/>
        <c:noMultiLvlLbl val="0"/>
      </c:catAx>
      <c:valAx>
        <c:axId val="142036352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100" b="0" i="0" u="none" strike="noStrike" baseline="0">
                    <a:solidFill>
                      <a:srgbClr val="333333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/>
                  <a:t>untersuchte Bestände</a:t>
                </a:r>
              </a:p>
            </c:rich>
          </c:tx>
          <c:layout/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42034816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.42342354165188817"/>
          <c:y val="6.0836501901140691E-2"/>
          <c:w val="0.55225237048071696"/>
          <c:h val="0.1064638783269962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010" b="0" i="0" u="none" strike="noStrike" baseline="0">
              <a:solidFill>
                <a:srgbClr val="333333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11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994351971826317E-2"/>
          <c:y val="7.302329396325459E-2"/>
          <c:w val="0.89308495298847146"/>
          <c:h val="0.87527666015105077"/>
        </c:manualLayout>
      </c:layout>
      <c:lineChart>
        <c:grouping val="standard"/>
        <c:varyColors val="0"/>
        <c:ser>
          <c:idx val="1"/>
          <c:order val="0"/>
          <c:tx>
            <c:strRef>
              <c:f>Tabelle1!$B$1</c:f>
              <c:strCache>
                <c:ptCount val="1"/>
                <c:pt idx="0">
                  <c:v>Betriebe/ -teile mit amtlicher KHV-Feststellung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none"/>
          </c:marke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Tabelle1!$A$2:$A$18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Tabelle1!$B$2:$B$18</c:f>
              <c:numCache>
                <c:formatCode>General</c:formatCode>
                <c:ptCount val="17"/>
                <c:pt idx="0">
                  <c:v>3</c:v>
                </c:pt>
                <c:pt idx="1">
                  <c:v>1</c:v>
                </c:pt>
                <c:pt idx="2">
                  <c:v>7</c:v>
                </c:pt>
                <c:pt idx="3">
                  <c:v>5</c:v>
                </c:pt>
                <c:pt idx="4">
                  <c:v>14</c:v>
                </c:pt>
                <c:pt idx="5">
                  <c:v>26</c:v>
                </c:pt>
                <c:pt idx="6">
                  <c:v>24</c:v>
                </c:pt>
                <c:pt idx="7">
                  <c:v>15</c:v>
                </c:pt>
                <c:pt idx="8">
                  <c:v>18</c:v>
                </c:pt>
                <c:pt idx="9">
                  <c:v>16</c:v>
                </c:pt>
                <c:pt idx="10">
                  <c:v>10</c:v>
                </c:pt>
                <c:pt idx="11">
                  <c:v>7</c:v>
                </c:pt>
                <c:pt idx="12">
                  <c:v>5</c:v>
                </c:pt>
                <c:pt idx="13">
                  <c:v>9</c:v>
                </c:pt>
                <c:pt idx="14">
                  <c:v>14</c:v>
                </c:pt>
                <c:pt idx="15">
                  <c:v>13</c:v>
                </c:pt>
                <c:pt idx="16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4EF-45DC-AEF7-B4F414CFA341}"/>
            </c:ext>
          </c:extLst>
        </c:ser>
        <c:ser>
          <c:idx val="2"/>
          <c:order val="1"/>
          <c:tx>
            <c:strRef>
              <c:f>Tabelle1!$C$1</c:f>
              <c:strCache>
                <c:ptCount val="1"/>
                <c:pt idx="0">
                  <c:v>Betriebe/ -teile mit negativem KHV-Befund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000" b="0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endParaRPr lang="de-D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Tabelle1!$A$2:$A$18</c:f>
              <c:numCache>
                <c:formatCode>General</c:formatCode>
                <c:ptCount val="17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  <c:pt idx="16">
                  <c:v>2019</c:v>
                </c:pt>
              </c:numCache>
            </c:numRef>
          </c:cat>
          <c:val>
            <c:numRef>
              <c:f>Tabelle1!$C$2:$C$18</c:f>
              <c:numCache>
                <c:formatCode>General</c:formatCode>
                <c:ptCount val="17"/>
                <c:pt idx="0">
                  <c:v>22</c:v>
                </c:pt>
                <c:pt idx="1">
                  <c:v>39</c:v>
                </c:pt>
                <c:pt idx="2">
                  <c:v>29</c:v>
                </c:pt>
                <c:pt idx="3">
                  <c:v>44</c:v>
                </c:pt>
                <c:pt idx="4">
                  <c:v>43</c:v>
                </c:pt>
                <c:pt idx="5">
                  <c:v>39</c:v>
                </c:pt>
                <c:pt idx="6">
                  <c:v>36</c:v>
                </c:pt>
                <c:pt idx="7">
                  <c:v>50</c:v>
                </c:pt>
                <c:pt idx="8">
                  <c:v>44</c:v>
                </c:pt>
                <c:pt idx="9">
                  <c:v>46</c:v>
                </c:pt>
                <c:pt idx="10">
                  <c:v>50</c:v>
                </c:pt>
                <c:pt idx="11">
                  <c:v>55</c:v>
                </c:pt>
                <c:pt idx="12">
                  <c:v>56</c:v>
                </c:pt>
                <c:pt idx="13">
                  <c:v>46</c:v>
                </c:pt>
                <c:pt idx="14">
                  <c:v>41</c:v>
                </c:pt>
                <c:pt idx="15">
                  <c:v>42</c:v>
                </c:pt>
                <c:pt idx="16">
                  <c:v>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4EF-45DC-AEF7-B4F414CFA3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8799488"/>
        <c:axId val="128801024"/>
      </c:lineChart>
      <c:catAx>
        <c:axId val="128799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28801024"/>
        <c:crosses val="autoZero"/>
        <c:auto val="1"/>
        <c:lblAlgn val="ctr"/>
        <c:lblOffset val="100"/>
        <c:noMultiLvlLbl val="0"/>
      </c:catAx>
      <c:valAx>
        <c:axId val="12880102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defRPr>
                </a:pPr>
                <a:r>
                  <a:rPr lang="de-DE"/>
                  <a:t>Untersuchte Betriebe/ Betriebsteile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de-DE"/>
          </a:p>
        </c:txPr>
        <c:crossAx val="1287994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944921758197947"/>
          <c:y val="5.4363517060367454E-2"/>
          <c:w val="0.4127181633941327"/>
          <c:h val="0.13071813939924176"/>
        </c:manualLayout>
      </c:layout>
      <c:overlay val="0"/>
      <c:spPr>
        <a:noFill/>
      </c:spPr>
      <c:txPr>
        <a:bodyPr/>
        <a:lstStyle/>
        <a:p>
          <a:pPr>
            <a:defRPr sz="920" b="0" i="0" u="none" strike="noStrike" baseline="0">
              <a:solidFill>
                <a:srgbClr val="000000"/>
              </a:solidFill>
              <a:latin typeface="Calibri"/>
              <a:ea typeface="Calibri"/>
              <a:cs typeface="Calibri"/>
            </a:defRPr>
          </a:pPr>
          <a:endParaRPr lang="de-DE"/>
        </a:p>
      </c:txPr>
    </c:legend>
    <c:plotVisOnly val="1"/>
    <c:dispBlanksAs val="gap"/>
    <c:showDLblsOverMax val="0"/>
  </c:chart>
  <c:spPr>
    <a:gradFill>
      <a:gsLst>
        <a:gs pos="0">
          <a:srgbClr val="8488C4"/>
        </a:gs>
        <a:gs pos="53000">
          <a:srgbClr val="D4DEFF"/>
        </a:gs>
        <a:gs pos="83000">
          <a:srgbClr val="D4DEFF"/>
        </a:gs>
        <a:gs pos="100000">
          <a:srgbClr val="96AB94"/>
        </a:gs>
      </a:gsLst>
      <a:lin ang="5400000" scaled="0"/>
    </a:gradFill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de-D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541833-8F6D-477E-84DF-A31B1B03117A}" type="datetimeFigureOut">
              <a:rPr lang="de-DE" smtClean="0"/>
              <a:t>24.06.2021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C6F97-3ACF-4F39-AEB2-9CD7DBA8D0B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342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933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90754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251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5957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4980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11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Fischotter und Biber gelten EU-weit als besonders und streng geschützte Art durch Anhang II und Anhang IV der Fauna-Flora-Habitat-Richtlinie (Richtlinie 92/43/EWG). Die wild lebenden Vogelarten, wie Kormoran und Silberreiher, unterfallen dagegen dem Schutz der Vogelschutzrichtlinie (Richtlinie 2009/147/EG) und sind dadurch besonders geschützt bzw. besonders und streng geschützt nach BNatSchG.</a:t>
            </a:r>
          </a:p>
          <a:p>
            <a:endParaRPr lang="de-DE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Diese Nationale RRL ist auf der Grundlage der Leitlinien für die Prüfung staatlicher Beihilfen im Fischerei- und Aquakultursektor , </a:t>
            </a:r>
            <a:r>
              <a:rPr lang="de-DE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ABl.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 217 Seite 1 vom 02.07.2015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zu erstellen. Danach können nur Schäden ausgeglichen werden, die durch geschützte Tiere verursacht werden. </a:t>
            </a: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(März 2018: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Notifizierung</a:t>
            </a:r>
            <a:r>
              <a:rPr lang="de-DE" baseline="0" dirty="0" smtClean="0"/>
              <a:t> RRL Naturkatastrophen Aquakultur)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427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16134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87862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6354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621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900038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11804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C9CF-66CC-4025-A25E-7BE419F1CE6C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2045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C9CF-66CC-4025-A25E-7BE419F1CE6C}" type="slidenum">
              <a:rPr lang="de-DE" smtClean="0"/>
              <a:t>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7814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C9CF-66CC-4025-A25E-7BE419F1CE6C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78143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C9CF-66CC-4025-A25E-7BE419F1CE6C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781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C9CF-66CC-4025-A25E-7BE419F1CE6C}" type="slidenum">
              <a:rPr lang="de-DE" smtClean="0"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2934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F2C9CF-66CC-4025-A25E-7BE419F1CE6C}" type="slidenum">
              <a:rPr lang="de-DE" smtClean="0"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3293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713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68512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30920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8688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20863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2406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 EMFF hat in SN bei seiner Einrichtung zu einem hohen Verwaltungsaufwand geführt, so dass in der kommenden Förderperiode „EMFAF“ Kontinuität angestrebt</a:t>
            </a:r>
            <a:r>
              <a:rPr lang="de-DE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wird.</a:t>
            </a:r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das heißt die meisten Maßnahmen mit möglichst wenig Änderungen fortsetzen wollen.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Sicherlich werden einige bereits in dieser Förderperiode vorhandene Maßnahmen, wie. z.B. klimarelevante Leistungen in Zukunft eine höhere Priorität erlangen. </a:t>
            </a:r>
          </a:p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Gleichzeitig wird das Ziel, die zunehmend vom Wassermangel bedrohten Teichwirtschaften zu unterstützen und zu erhalten, an Bedeutung zunehmen.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2406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152406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896230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74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6689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2458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0105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0706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552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FC6F97-3ACF-4F39-AEB2-9CD7DBA8D0B6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3126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B5A0AA1-AFC8-4D09-A529-E7158617A251}" type="datetime1">
              <a:rPr lang="de-DE" smtClean="0"/>
              <a:t>24.06.2021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21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D05F717-8576-439B-9DA1-50DA910EA500}" type="datetime1">
              <a:rPr lang="de-DE" smtClean="0"/>
              <a:t>24.06.2021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3298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B43075-6B98-4AAB-806E-4C65453CAEFE}" type="datetime1">
              <a:rPr lang="de-DE" smtClean="0"/>
              <a:t>24.06.2021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799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38150" y="909638"/>
            <a:ext cx="8267700" cy="53197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881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DC6E9B-195E-4DAB-9FB6-EA5C0751571A}" type="datetime1">
              <a:rPr lang="de-DE" smtClean="0"/>
              <a:t>24.06.2021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3655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E687977-5706-46F7-BB3A-0E60216BFB9E}" type="datetime1">
              <a:rPr lang="de-DE" smtClean="0"/>
              <a:t>24.06.2021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036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B529F90-0063-46D2-A872-5DFFAF16B603}" type="datetime1">
              <a:rPr lang="de-DE" smtClean="0"/>
              <a:t>24.06.2021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5312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168D91-F5E0-4E7C-9018-99FBA8F9627A}" type="datetime1">
              <a:rPr lang="de-DE" smtClean="0"/>
              <a:t>24.06.2021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5639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FED5F1D-F78C-43AB-B2DA-471CDBD9D285}" type="datetime1">
              <a:rPr lang="de-DE" smtClean="0"/>
              <a:t>24.06.2021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1249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DA8B4BB-B375-45C7-B813-F7E1A5F1D0C5}" type="datetime1">
              <a:rPr lang="de-DE" smtClean="0"/>
              <a:t>24.06.2021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539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2DEB2F4-AE05-49C5-B256-D94DB696BA9E}" type="datetime1">
              <a:rPr lang="de-DE" smtClean="0"/>
              <a:t>24.06.2021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929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A3D5634-0474-43F0-A202-59368980803C}" type="datetime1">
              <a:rPr lang="de-DE" smtClean="0"/>
              <a:t>24.06.2021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356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812304" y="64533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8444"/>
                </a:solidFill>
              </a:defRPr>
            </a:lvl1pPr>
          </a:lstStyle>
          <a:p>
            <a:r>
              <a:rPr lang="de-DE" dirty="0" smtClean="0"/>
              <a:t>Ulrike Weniger,  Referat 35 - SMEKUL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2136" y="6453336"/>
            <a:ext cx="6214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CE695-1DC2-4A42-9A75-97DEB96913CC}" type="slidenum">
              <a:rPr lang="de-DE" smtClean="0"/>
              <a:t>‹Nr.›</a:t>
            </a:fld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600" y="116632"/>
            <a:ext cx="3563888" cy="43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970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ul.sachsen.de/foerderung/3311.htm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snq.de/TWN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mailto:sebastian.grosser@smul.sachsen.de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11.png@01D5E8A7.350748F0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cid:image012.png@01D5E8A7.350748F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wenigeru\AppData\Local\Microsoft\Windows\Temporary Internet Files\Content.Outlook\F9QBE0MA\IMG_083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7920880" cy="545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1</a:t>
            </a:fld>
            <a:endParaRPr lang="de-DE"/>
          </a:p>
        </p:txBody>
      </p:sp>
      <p:sp>
        <p:nvSpPr>
          <p:cNvPr id="9" name="Untertitel 2"/>
          <p:cNvSpPr txBox="1">
            <a:spLocks/>
          </p:cNvSpPr>
          <p:nvPr/>
        </p:nvSpPr>
        <p:spPr>
          <a:xfrm>
            <a:off x="395536" y="620688"/>
            <a:ext cx="7920880" cy="982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de-DE" altLang="de-DE" sz="2800" b="1" kern="0" dirty="0" smtClean="0">
                <a:solidFill>
                  <a:srgbClr val="008444"/>
                </a:solidFill>
                <a:latin typeface="Arial"/>
                <a:ea typeface="ＭＳ Ｐゴシック"/>
              </a:rPr>
              <a:t>Fachtag Aquakultur und Fischerei</a:t>
            </a:r>
          </a:p>
          <a:p>
            <a:pPr algn="l"/>
            <a:r>
              <a:rPr lang="de-DE" sz="2400" b="1" kern="0" dirty="0" err="1" smtClean="0">
                <a:solidFill>
                  <a:srgbClr val="008444"/>
                </a:solidFill>
                <a:latin typeface="Arial"/>
                <a:ea typeface="ＭＳ Ｐゴシック"/>
              </a:rPr>
              <a:t>Königswartha</a:t>
            </a:r>
            <a:r>
              <a:rPr lang="de-DE" sz="2400" b="1" kern="0" dirty="0" smtClean="0">
                <a:solidFill>
                  <a:srgbClr val="008444"/>
                </a:solidFill>
                <a:latin typeface="Arial"/>
                <a:ea typeface="ＭＳ Ｐゴシック"/>
              </a:rPr>
              <a:t> 3./4. März 2020</a:t>
            </a:r>
            <a:endParaRPr lang="de-DE" sz="2400" b="1" kern="0" dirty="0">
              <a:solidFill>
                <a:srgbClr val="008444"/>
              </a:solidFill>
              <a:latin typeface="Arial"/>
              <a:ea typeface="ＭＳ Ｐゴシック"/>
            </a:endParaRPr>
          </a:p>
        </p:txBody>
      </p:sp>
      <p:pic>
        <p:nvPicPr>
          <p:cNvPr id="10" name="Picture 7" descr="WelleUn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154"/>
          <a:stretch>
            <a:fillRect/>
          </a:stretch>
        </p:blipFill>
        <p:spPr bwMode="auto">
          <a:xfrm>
            <a:off x="0" y="5733281"/>
            <a:ext cx="9144000" cy="115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5092" y="6026324"/>
            <a:ext cx="7772400" cy="859060"/>
          </a:xfrm>
        </p:spPr>
        <p:txBody>
          <a:bodyPr>
            <a:normAutofit/>
          </a:bodyPr>
          <a:lstStyle/>
          <a:p>
            <a:pPr lvl="0"/>
            <a: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444"/>
                </a:solidFill>
                <a:effectLst/>
                <a:uLnTx/>
                <a:uFillTx/>
                <a:latin typeface="Arial"/>
                <a:ea typeface="ＭＳ Ｐゴシック"/>
              </a:rPr>
              <a:t>Aktuelle Fragen der Aquakultur und der Fischerei im</a:t>
            </a:r>
            <a:r>
              <a:rPr kumimoji="0" lang="de-DE" altLang="de-DE" sz="2400" b="1" i="0" u="none" strike="noStrike" kern="0" cap="none" spc="0" normalizeH="0" noProof="0" dirty="0" smtClean="0">
                <a:ln>
                  <a:noFill/>
                </a:ln>
                <a:solidFill>
                  <a:srgbClr val="008444"/>
                </a:solidFill>
                <a:effectLst/>
                <a:uLnTx/>
                <a:uFillTx/>
                <a:latin typeface="Arial"/>
                <a:ea typeface="ＭＳ Ｐゴシック"/>
              </a:rPr>
              <a:t> Freistaat</a:t>
            </a:r>
            <a:r>
              <a:rPr kumimoji="0" lang="de-DE" altLang="de-D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8444"/>
                </a:solidFill>
                <a:effectLst/>
                <a:uLnTx/>
                <a:uFillTx/>
                <a:latin typeface="Arial"/>
                <a:ea typeface="ＭＳ Ｐゴシック"/>
              </a:rPr>
              <a:t> Sachsen</a:t>
            </a:r>
            <a:endParaRPr lang="de-DE" sz="2400" dirty="0">
              <a:solidFill>
                <a:srgbClr val="00844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17632" cy="1143000"/>
          </a:xfrm>
        </p:spPr>
        <p:txBody>
          <a:bodyPr/>
          <a:lstStyle/>
          <a:p>
            <a:pPr algn="l"/>
            <a:r>
              <a:rPr lang="de-DE" sz="2000" dirty="0" smtClean="0"/>
              <a:t>Entwicklung der </a:t>
            </a:r>
            <a:r>
              <a:rPr lang="de-DE" sz="2000" dirty="0" err="1" smtClean="0"/>
              <a:t>Koi</a:t>
            </a:r>
            <a:r>
              <a:rPr lang="de-DE" sz="2000" dirty="0" smtClean="0"/>
              <a:t>-Herpes-Virus Infektionen </a:t>
            </a:r>
            <a:br>
              <a:rPr lang="de-DE" sz="2000" dirty="0" smtClean="0"/>
            </a:br>
            <a:r>
              <a:rPr lang="de-DE" sz="2000" dirty="0" smtClean="0"/>
              <a:t>in Sachsen von 2006 bis 2019 </a:t>
            </a:r>
            <a:br>
              <a:rPr lang="de-DE" sz="2000" dirty="0" smtClean="0"/>
            </a:br>
            <a:r>
              <a:rPr lang="de-DE" sz="1800" dirty="0" smtClean="0"/>
              <a:t>(Quelle: Fischgesundheitsdienst der sächsischen Tierseuchenkasse) </a:t>
            </a:r>
            <a:endParaRPr lang="de-DE" sz="1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8764319"/>
              </p:ext>
            </p:extLst>
          </p:nvPr>
        </p:nvGraphicFramePr>
        <p:xfrm>
          <a:off x="251520" y="1268760"/>
          <a:ext cx="8712968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874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000" dirty="0"/>
              <a:t>Entwicklung der </a:t>
            </a:r>
            <a:r>
              <a:rPr lang="de-DE" sz="2000" dirty="0" err="1"/>
              <a:t>Koi</a:t>
            </a:r>
            <a:r>
              <a:rPr lang="de-DE" sz="2000" dirty="0"/>
              <a:t>-Herpes-Virus Infektionen </a:t>
            </a:r>
            <a:br>
              <a:rPr lang="de-DE" sz="2000" dirty="0"/>
            </a:br>
            <a:r>
              <a:rPr lang="de-DE" sz="2000" dirty="0"/>
              <a:t>in Sachsen von </a:t>
            </a:r>
            <a:r>
              <a:rPr lang="de-DE" sz="2000" dirty="0" smtClean="0"/>
              <a:t>2003 </a:t>
            </a:r>
            <a:r>
              <a:rPr lang="de-DE" sz="2000" dirty="0"/>
              <a:t>bis 2019 </a:t>
            </a:r>
            <a:br>
              <a:rPr lang="de-DE" sz="2000" dirty="0"/>
            </a:br>
            <a:r>
              <a:rPr lang="de-DE" sz="1800" dirty="0"/>
              <a:t>(Quelle: Fischgesundheitsdienst der sächsischen Tierseuchenkasse) 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984686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9670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u="sng" dirty="0"/>
              <a:t>Aktuelle Fragen der Aquakultur und der Fischerei</a:t>
            </a:r>
          </a:p>
          <a:p>
            <a:pPr marL="0" indent="0">
              <a:buNone/>
            </a:pPr>
            <a:endParaRPr lang="de-DE" dirty="0"/>
          </a:p>
          <a:p>
            <a:pPr marL="285750" indent="-285750"/>
            <a:r>
              <a:rPr lang="de-DE" b="1" dirty="0"/>
              <a:t>Zahlen zur sächsischen Aquakultur 2019</a:t>
            </a:r>
          </a:p>
          <a:p>
            <a:pPr marL="285750" indent="-285750"/>
            <a:r>
              <a:rPr lang="de-DE" b="1" dirty="0">
                <a:solidFill>
                  <a:srgbClr val="FF0000"/>
                </a:solidFill>
              </a:rPr>
              <a:t>Zahlen zur sächsischen </a:t>
            </a:r>
            <a:r>
              <a:rPr lang="de-DE" b="1" dirty="0" smtClean="0">
                <a:solidFill>
                  <a:srgbClr val="FF0000"/>
                </a:solidFill>
              </a:rPr>
              <a:t>Fischerei 2019</a:t>
            </a:r>
            <a:endParaRPr lang="de-DE" b="1" dirty="0">
              <a:solidFill>
                <a:srgbClr val="FF0000"/>
              </a:solidFill>
            </a:endParaRPr>
          </a:p>
          <a:p>
            <a:pPr marL="285750" indent="-285750"/>
            <a:r>
              <a:rPr lang="de-DE" b="1" dirty="0" smtClean="0"/>
              <a:t>Nationale </a:t>
            </a:r>
            <a:r>
              <a:rPr lang="de-DE" b="1" dirty="0"/>
              <a:t>Rahmenrichtlinie Prädatoren</a:t>
            </a:r>
          </a:p>
          <a:p>
            <a:pPr marL="285750" indent="-285750"/>
            <a:r>
              <a:rPr lang="de-DE" b="1" dirty="0"/>
              <a:t>Nationales </a:t>
            </a:r>
            <a:r>
              <a:rPr lang="de-DE" b="1" dirty="0" err="1"/>
              <a:t>Tierwohlmonitoring</a:t>
            </a:r>
            <a:endParaRPr lang="de-DE" b="1" dirty="0"/>
          </a:p>
          <a:p>
            <a:pPr marL="285750" indent="-285750"/>
            <a:r>
              <a:rPr lang="de-DE" b="1" dirty="0" smtClean="0"/>
              <a:t>Förderung </a:t>
            </a:r>
            <a:r>
              <a:rPr lang="de-DE" b="1" dirty="0"/>
              <a:t>Europäischer Meeres- und Fischereifonds, </a:t>
            </a:r>
            <a:r>
              <a:rPr lang="de-DE" b="1" dirty="0" smtClean="0"/>
              <a:t>EMFF</a:t>
            </a:r>
          </a:p>
          <a:p>
            <a:pPr marL="285750" indent="-285750"/>
            <a:r>
              <a:rPr lang="de-DE" b="1" dirty="0" smtClean="0"/>
              <a:t>Ausblick </a:t>
            </a:r>
            <a:r>
              <a:rPr lang="de-DE" b="1" dirty="0"/>
              <a:t>2021 - </a:t>
            </a:r>
            <a:r>
              <a:rPr lang="de-DE" b="1" dirty="0" smtClean="0"/>
              <a:t>2027</a:t>
            </a: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12</a:t>
            </a:fld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98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13</a:t>
            </a:fld>
            <a:endParaRPr lang="de-DE"/>
          </a:p>
        </p:txBody>
      </p:sp>
      <p:pic>
        <p:nvPicPr>
          <p:cNvPr id="1026" name="Picture 2" descr="C:\Users\wenigeru\Pictures\11-Fischerei-Wass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16142"/>
            <a:ext cx="8821309" cy="366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eck 5"/>
          <p:cNvSpPr/>
          <p:nvPr/>
        </p:nvSpPr>
        <p:spPr>
          <a:xfrm>
            <a:off x="569050" y="764704"/>
            <a:ext cx="37235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/>
              <a:t>Zahlen zur sächsischen </a:t>
            </a:r>
            <a:r>
              <a:rPr lang="de-DE" dirty="0" smtClean="0"/>
              <a:t>Fischerei </a:t>
            </a:r>
            <a:r>
              <a:rPr lang="de-DE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63936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2000" dirty="0" smtClean="0"/>
              <a:t>Übersicht über die im Jahr 2019 </a:t>
            </a:r>
            <a:br>
              <a:rPr lang="de-DE" sz="2000" dirty="0" smtClean="0"/>
            </a:br>
            <a:r>
              <a:rPr lang="de-DE" sz="2000" dirty="0" smtClean="0"/>
              <a:t>ausgegebenen und gültigen Fischereischeine</a:t>
            </a:r>
            <a:br>
              <a:rPr lang="de-DE" sz="2000" dirty="0" smtClean="0"/>
            </a:br>
            <a:r>
              <a:rPr lang="de-DE" sz="1800" dirty="0" smtClean="0"/>
              <a:t>(Quelle: Fischereibehörde)</a:t>
            </a:r>
            <a:endParaRPr lang="de-DE" sz="1800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599646"/>
              </p:ext>
            </p:extLst>
          </p:nvPr>
        </p:nvGraphicFramePr>
        <p:xfrm>
          <a:off x="1259632" y="1489606"/>
          <a:ext cx="6264696" cy="49294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92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6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79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57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64150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 </a:t>
                      </a:r>
                      <a:endParaRPr lang="de-DE" sz="2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Jugend-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Fischerei-scheine</a:t>
                      </a:r>
                      <a:endParaRPr lang="de-DE" sz="2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 smtClean="0">
                          <a:effectLst/>
                        </a:rPr>
                        <a:t>Fischerei-scheine</a:t>
                      </a:r>
                      <a:endParaRPr lang="de-DE" sz="2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insgesamt</a:t>
                      </a:r>
                      <a:endParaRPr lang="de-DE" sz="2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3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2018 gültig</a:t>
                      </a:r>
                      <a:endParaRPr lang="de-DE" sz="2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4.595</a:t>
                      </a:r>
                      <a:endParaRPr lang="de-DE" sz="2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72.008</a:t>
                      </a:r>
                      <a:endParaRPr lang="de-DE" sz="2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76.603</a:t>
                      </a:r>
                      <a:endParaRPr lang="de-DE" sz="2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823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2019 ungültig geworden</a:t>
                      </a:r>
                      <a:endParaRPr lang="de-DE" sz="2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579</a:t>
                      </a:r>
                      <a:endParaRPr lang="de-DE" sz="2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5.016</a:t>
                      </a:r>
                      <a:endParaRPr lang="de-DE" sz="2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5.595</a:t>
                      </a:r>
                      <a:endParaRPr lang="de-DE" sz="2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2019 ausgegeben</a:t>
                      </a:r>
                      <a:endParaRPr lang="de-DE" sz="2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1.500</a:t>
                      </a:r>
                      <a:endParaRPr lang="de-DE" sz="2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6.078</a:t>
                      </a:r>
                      <a:endParaRPr lang="de-DE" sz="2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7.578</a:t>
                      </a:r>
                      <a:endParaRPr lang="de-DE" sz="2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16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Per 31.12.19 gültig </a:t>
                      </a:r>
                      <a:endParaRPr lang="de-DE" sz="2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5.516</a:t>
                      </a:r>
                      <a:endParaRPr lang="de-DE" sz="2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effectLst/>
                        </a:rPr>
                        <a:t>73.070</a:t>
                      </a:r>
                      <a:endParaRPr lang="de-DE" sz="240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effectLst/>
                        </a:rPr>
                        <a:t>78.586</a:t>
                      </a:r>
                      <a:endParaRPr lang="de-DE" sz="2400" dirty="0">
                        <a:effectLst/>
                        <a:latin typeface="Arial"/>
                        <a:ea typeface="MS Mincho"/>
                        <a:cs typeface="Times New Roman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1985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u="sng" dirty="0"/>
              <a:t>Aktuelle Fragen der Aquakultur und der Fischerei</a:t>
            </a:r>
          </a:p>
          <a:p>
            <a:pPr marL="0" indent="0">
              <a:buNone/>
            </a:pPr>
            <a:endParaRPr lang="de-DE" dirty="0"/>
          </a:p>
          <a:p>
            <a:pPr marL="285750" indent="-285750"/>
            <a:r>
              <a:rPr lang="de-DE" b="1" dirty="0"/>
              <a:t>Zahlen zur sächsischen Aquakultur 2019</a:t>
            </a:r>
          </a:p>
          <a:p>
            <a:pPr marL="285750" indent="-285750"/>
            <a:r>
              <a:rPr lang="de-DE" b="1" dirty="0"/>
              <a:t>Zahlen zur sächsischen </a:t>
            </a:r>
            <a:r>
              <a:rPr lang="de-DE" b="1" dirty="0" smtClean="0"/>
              <a:t>Fischerei 2019</a:t>
            </a:r>
            <a:endParaRPr lang="de-DE" b="1" dirty="0"/>
          </a:p>
          <a:p>
            <a:pPr marL="285750" indent="-285750"/>
            <a:r>
              <a:rPr lang="de-DE" b="1" dirty="0" smtClean="0">
                <a:solidFill>
                  <a:srgbClr val="FF0000"/>
                </a:solidFill>
              </a:rPr>
              <a:t>Nationale </a:t>
            </a:r>
            <a:r>
              <a:rPr lang="de-DE" b="1" dirty="0">
                <a:solidFill>
                  <a:srgbClr val="FF0000"/>
                </a:solidFill>
              </a:rPr>
              <a:t>Rahmenrichtlinie Prädatoren</a:t>
            </a:r>
          </a:p>
          <a:p>
            <a:pPr marL="285750" indent="-285750"/>
            <a:r>
              <a:rPr lang="de-DE" b="1" dirty="0"/>
              <a:t>Nationales </a:t>
            </a:r>
            <a:r>
              <a:rPr lang="de-DE" b="1" dirty="0" err="1"/>
              <a:t>Tierwohlmonitoring</a:t>
            </a:r>
            <a:endParaRPr lang="de-DE" b="1" dirty="0"/>
          </a:p>
          <a:p>
            <a:pPr marL="285750" indent="-285750"/>
            <a:r>
              <a:rPr lang="de-DE" b="1" dirty="0" smtClean="0"/>
              <a:t>Förderung </a:t>
            </a:r>
            <a:r>
              <a:rPr lang="de-DE" b="1" dirty="0"/>
              <a:t>Europäischer Meeres- und Fischereifonds, </a:t>
            </a:r>
            <a:r>
              <a:rPr lang="de-DE" b="1" dirty="0" smtClean="0"/>
              <a:t>EMFF</a:t>
            </a:r>
          </a:p>
          <a:p>
            <a:pPr marL="285750" indent="-285750"/>
            <a:r>
              <a:rPr lang="de-DE" b="1" dirty="0" smtClean="0"/>
              <a:t>Ausblick </a:t>
            </a:r>
            <a:r>
              <a:rPr lang="de-DE" b="1" dirty="0"/>
              <a:t>2021 - </a:t>
            </a:r>
            <a:r>
              <a:rPr lang="de-DE" b="1" dirty="0" smtClean="0"/>
              <a:t>2027</a:t>
            </a: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15</a:t>
            </a:fld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800" b="1" dirty="0"/>
              <a:t>Nationale Rahmenrichtlinie für den Ausgleich von durch geschützte Tiere verursachte Schäden in der Fischerei und Aquakultur </a:t>
            </a:r>
            <a:r>
              <a:rPr lang="de-DE" sz="2800" b="1" dirty="0" smtClean="0"/>
              <a:t>(Entwurf)</a:t>
            </a:r>
          </a:p>
          <a:p>
            <a:pPr marL="0" indent="0" algn="ctr">
              <a:buNone/>
            </a:pPr>
            <a:endParaRPr lang="de-DE" sz="2800" dirty="0"/>
          </a:p>
          <a:p>
            <a:r>
              <a:rPr lang="de-DE" sz="2800" dirty="0" smtClean="0"/>
              <a:t>Entwurf wurde bereits vom BMEL mit Zuarbeit von den Bundesländern erarbeitet</a:t>
            </a:r>
          </a:p>
          <a:p>
            <a:pPr marL="0" indent="0">
              <a:buNone/>
            </a:pPr>
            <a:endParaRPr lang="de-DE" sz="2800" dirty="0"/>
          </a:p>
          <a:p>
            <a:r>
              <a:rPr lang="de-DE" sz="2800" dirty="0" err="1" smtClean="0"/>
              <a:t>Notifizierungsantrag</a:t>
            </a:r>
            <a:r>
              <a:rPr lang="de-DE" sz="2800" dirty="0" smtClean="0"/>
              <a:t> wird vom BMEL bei der EU- Kommission gestellt</a:t>
            </a:r>
            <a:endParaRPr lang="de-DE" sz="28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77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850106"/>
          </a:xfrm>
        </p:spPr>
        <p:txBody>
          <a:bodyPr/>
          <a:lstStyle/>
          <a:p>
            <a:r>
              <a:rPr lang="de-DE" sz="2000" b="1" dirty="0"/>
              <a:t>Ausgleich von durch geschützte Tiere verursachte </a:t>
            </a:r>
            <a:r>
              <a:rPr lang="de-DE" sz="2000" b="1" dirty="0" smtClean="0"/>
              <a:t/>
            </a:r>
            <a:br>
              <a:rPr lang="de-DE" sz="2000" b="1" dirty="0" smtClean="0"/>
            </a:br>
            <a:r>
              <a:rPr lang="de-DE" sz="2000" b="1" dirty="0" smtClean="0"/>
              <a:t>Schäden </a:t>
            </a:r>
            <a:r>
              <a:rPr lang="de-DE" sz="2000" b="1" dirty="0"/>
              <a:t>in der Fischerei und Aquakultur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17</a:t>
            </a:fld>
            <a:endParaRPr lang="de-DE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340768"/>
            <a:ext cx="3528393" cy="5353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09645"/>
            <a:ext cx="3456384" cy="525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15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u="sng" dirty="0"/>
              <a:t>Aktuelle Fragen der Aquakultur und der Fischerei</a:t>
            </a:r>
          </a:p>
          <a:p>
            <a:pPr marL="0" indent="0">
              <a:buNone/>
            </a:pPr>
            <a:endParaRPr lang="de-DE" dirty="0"/>
          </a:p>
          <a:p>
            <a:pPr marL="285750" indent="-285750"/>
            <a:r>
              <a:rPr lang="de-DE" b="1" dirty="0"/>
              <a:t>Zahlen zur sächsischen Aquakultur 2019</a:t>
            </a:r>
          </a:p>
          <a:p>
            <a:pPr marL="285750" indent="-285750"/>
            <a:r>
              <a:rPr lang="de-DE" b="1" dirty="0"/>
              <a:t>Zahlen zur sächsischen </a:t>
            </a:r>
            <a:r>
              <a:rPr lang="de-DE" b="1" dirty="0" smtClean="0"/>
              <a:t>Fischerei 2019</a:t>
            </a:r>
            <a:endParaRPr lang="de-DE" b="1" dirty="0"/>
          </a:p>
          <a:p>
            <a:pPr marL="285750" indent="-285750"/>
            <a:r>
              <a:rPr lang="de-DE" b="1" dirty="0" smtClean="0"/>
              <a:t>Nationale </a:t>
            </a:r>
            <a:r>
              <a:rPr lang="de-DE" b="1" dirty="0"/>
              <a:t>Rahmenrichtlinie Prädatoren</a:t>
            </a:r>
          </a:p>
          <a:p>
            <a:pPr marL="285750" indent="-285750"/>
            <a:r>
              <a:rPr lang="de-DE" b="1" dirty="0">
                <a:solidFill>
                  <a:srgbClr val="FF0000"/>
                </a:solidFill>
              </a:rPr>
              <a:t>Nationales </a:t>
            </a:r>
            <a:r>
              <a:rPr lang="de-DE" b="1" dirty="0" err="1">
                <a:solidFill>
                  <a:srgbClr val="FF0000"/>
                </a:solidFill>
              </a:rPr>
              <a:t>Tierwohlmonitoring</a:t>
            </a:r>
            <a:endParaRPr lang="de-DE" b="1" dirty="0">
              <a:solidFill>
                <a:srgbClr val="FF0000"/>
              </a:solidFill>
            </a:endParaRPr>
          </a:p>
          <a:p>
            <a:pPr marL="285750" indent="-285750"/>
            <a:r>
              <a:rPr lang="de-DE" b="1" dirty="0" smtClean="0"/>
              <a:t>Förderung </a:t>
            </a:r>
            <a:r>
              <a:rPr lang="de-DE" b="1" dirty="0"/>
              <a:t>Europäischer Meeres- und Fischereifonds, </a:t>
            </a:r>
            <a:r>
              <a:rPr lang="de-DE" b="1" dirty="0" smtClean="0"/>
              <a:t>EMFF</a:t>
            </a:r>
          </a:p>
          <a:p>
            <a:pPr marL="285750" indent="-285750"/>
            <a:r>
              <a:rPr lang="de-DE" b="1" dirty="0" smtClean="0"/>
              <a:t>Ausblick </a:t>
            </a:r>
            <a:r>
              <a:rPr lang="de-DE" b="1" dirty="0"/>
              <a:t>2021 - </a:t>
            </a:r>
            <a:r>
              <a:rPr lang="de-DE" b="1" dirty="0" smtClean="0"/>
              <a:t>2027</a:t>
            </a: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18</a:t>
            </a:fld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3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850106"/>
          </a:xfrm>
        </p:spPr>
        <p:txBody>
          <a:bodyPr/>
          <a:lstStyle/>
          <a:p>
            <a:r>
              <a:rPr lang="de-DE" sz="3200" dirty="0" smtClean="0"/>
              <a:t>Nationales Tierwohl-Monitoring</a:t>
            </a:r>
            <a:endParaRPr lang="de-DE" sz="32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19</a:t>
            </a:fld>
            <a:endParaRPr lang="de-DE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8229600" cy="164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31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9818" y="2204864"/>
            <a:ext cx="8229600" cy="1944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 smtClean="0"/>
              <a:t>Wolfram Günther</a:t>
            </a:r>
          </a:p>
          <a:p>
            <a:pPr marL="0" indent="0">
              <a:buNone/>
            </a:pPr>
            <a:r>
              <a:rPr lang="de-DE" b="1" dirty="0" smtClean="0"/>
              <a:t>Staatsminister </a:t>
            </a:r>
            <a:r>
              <a:rPr lang="de-DE" b="1" dirty="0"/>
              <a:t>für Energie, Klimaschutz, Umwelt und Landwirtschaft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2</a:t>
            </a:fld>
            <a:endParaRPr lang="de-DE"/>
          </a:p>
        </p:txBody>
      </p:sp>
      <p:pic>
        <p:nvPicPr>
          <p:cNvPr id="2050" name="Picture 2" descr="C:\Users\wenigeru\AppData\Local\Microsoft\Windows\Temporary Internet Files\Content.Outlook\4ARFYSSK\SMEKUL_000_I_RGB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" y="116632"/>
            <a:ext cx="9062663" cy="1094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509120"/>
            <a:ext cx="6948264" cy="1357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9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576064"/>
          </a:xfrm>
        </p:spPr>
        <p:txBody>
          <a:bodyPr/>
          <a:lstStyle/>
          <a:p>
            <a:r>
              <a:rPr lang="de-DE" sz="2000" dirty="0"/>
              <a:t>Nationales </a:t>
            </a:r>
            <a:r>
              <a:rPr lang="de-DE" sz="2000" dirty="0" smtClean="0"/>
              <a:t>Tierwohl-Monitoring – Einladung zur Mitwirkung</a:t>
            </a:r>
            <a:endParaRPr lang="de-DE" sz="20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20</a:t>
            </a:fld>
            <a:endParaRPr lang="de-DE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80728"/>
            <a:ext cx="8229600" cy="3799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97151"/>
            <a:ext cx="7344816" cy="1533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8393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u="sng" dirty="0"/>
              <a:t>Aktuelle Fragen der Aquakultur und der Fischerei</a:t>
            </a:r>
          </a:p>
          <a:p>
            <a:pPr marL="0" indent="0">
              <a:buNone/>
            </a:pPr>
            <a:endParaRPr lang="de-DE" dirty="0"/>
          </a:p>
          <a:p>
            <a:pPr marL="285750" indent="-285750"/>
            <a:r>
              <a:rPr lang="de-DE" b="1" dirty="0"/>
              <a:t>Zahlen zur sächsischen Aquakultur 2019</a:t>
            </a:r>
          </a:p>
          <a:p>
            <a:pPr marL="285750" indent="-285750"/>
            <a:r>
              <a:rPr lang="de-DE" b="1" dirty="0"/>
              <a:t>Zahlen zur sächsischen </a:t>
            </a:r>
            <a:r>
              <a:rPr lang="de-DE" b="1" dirty="0" smtClean="0"/>
              <a:t>Fischerei 2019</a:t>
            </a:r>
            <a:endParaRPr lang="de-DE" b="1" dirty="0"/>
          </a:p>
          <a:p>
            <a:pPr marL="285750" indent="-285750"/>
            <a:r>
              <a:rPr lang="de-DE" b="1" dirty="0" smtClean="0"/>
              <a:t>Nationale </a:t>
            </a:r>
            <a:r>
              <a:rPr lang="de-DE" b="1" dirty="0"/>
              <a:t>Rahmenrichtlinie Prädatoren</a:t>
            </a:r>
          </a:p>
          <a:p>
            <a:pPr marL="285750" indent="-285750"/>
            <a:r>
              <a:rPr lang="de-DE" b="1" dirty="0"/>
              <a:t>Nationales </a:t>
            </a:r>
            <a:r>
              <a:rPr lang="de-DE" b="1" dirty="0" err="1"/>
              <a:t>Tierwohlmonitoring</a:t>
            </a:r>
            <a:endParaRPr lang="de-DE" b="1" dirty="0"/>
          </a:p>
          <a:p>
            <a:pPr marL="285750" indent="-285750"/>
            <a:r>
              <a:rPr lang="de-DE" b="1" dirty="0" smtClean="0">
                <a:solidFill>
                  <a:srgbClr val="FF0000"/>
                </a:solidFill>
              </a:rPr>
              <a:t>Förderung </a:t>
            </a:r>
            <a:r>
              <a:rPr lang="de-DE" b="1" dirty="0">
                <a:solidFill>
                  <a:srgbClr val="FF0000"/>
                </a:solidFill>
              </a:rPr>
              <a:t>Europäischer Meeres- und Fischereifonds, </a:t>
            </a:r>
            <a:r>
              <a:rPr lang="de-DE" b="1" dirty="0" smtClean="0">
                <a:solidFill>
                  <a:srgbClr val="FF0000"/>
                </a:solidFill>
              </a:rPr>
              <a:t>EMFF</a:t>
            </a:r>
          </a:p>
          <a:p>
            <a:pPr marL="285750" indent="-285750"/>
            <a:r>
              <a:rPr lang="de-DE" b="1" dirty="0" smtClean="0"/>
              <a:t>Ausblick </a:t>
            </a:r>
            <a:r>
              <a:rPr lang="de-DE" b="1" dirty="0"/>
              <a:t>2021 - </a:t>
            </a:r>
            <a:r>
              <a:rPr lang="de-DE" b="1" dirty="0" smtClean="0"/>
              <a:t>2027</a:t>
            </a: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21</a:t>
            </a:fld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3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419" y="836712"/>
            <a:ext cx="3438781" cy="841006"/>
          </a:xfrm>
          <a:prstGeom prst="rect">
            <a:avLst/>
          </a:prstGeom>
        </p:spPr>
      </p:pic>
      <p:sp>
        <p:nvSpPr>
          <p:cNvPr id="7" name="Rectangle 47"/>
          <p:cNvSpPr>
            <a:spLocks noChangeArrowheads="1"/>
          </p:cNvSpPr>
          <p:nvPr/>
        </p:nvSpPr>
        <p:spPr bwMode="auto">
          <a:xfrm>
            <a:off x="351363" y="1916832"/>
            <a:ext cx="8683277" cy="1224136"/>
          </a:xfrm>
          <a:prstGeom prst="rect">
            <a:avLst/>
          </a:prstGeom>
          <a:solidFill>
            <a:srgbClr val="A5F3FB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1600"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 eaLnBrk="1" hangingPunct="1"/>
            <a:endParaRPr lang="de-DE" altLang="de-DE" sz="1400" b="1" dirty="0" smtClean="0"/>
          </a:p>
          <a:p>
            <a:pPr eaLnBrk="1" hangingPunct="1"/>
            <a:r>
              <a:rPr lang="de-DE" altLang="de-DE" sz="1400" b="1" dirty="0" smtClean="0"/>
              <a:t>Budget Freistaat Sachsen:   14,30 </a:t>
            </a:r>
            <a:r>
              <a:rPr lang="de-DE" altLang="de-DE" sz="1400" b="1" dirty="0"/>
              <a:t>Mio. </a:t>
            </a:r>
            <a:r>
              <a:rPr lang="de-DE" altLang="de-DE" sz="1400" b="1" dirty="0" smtClean="0"/>
              <a:t>EUR (EMFF) + 4,77 </a:t>
            </a:r>
            <a:r>
              <a:rPr lang="de-DE" altLang="de-DE" sz="1400" b="1" dirty="0"/>
              <a:t>Mio. </a:t>
            </a:r>
            <a:r>
              <a:rPr lang="de-DE" altLang="de-DE" sz="1400" b="1" dirty="0" smtClean="0"/>
              <a:t>EUR (Landesmittel) = 19,07 </a:t>
            </a:r>
            <a:r>
              <a:rPr lang="de-DE" altLang="de-DE" sz="1400" b="1" dirty="0"/>
              <a:t>Mio. </a:t>
            </a:r>
            <a:r>
              <a:rPr lang="de-DE" altLang="de-DE" sz="1400" b="1" dirty="0" smtClean="0"/>
              <a:t>EUR</a:t>
            </a:r>
          </a:p>
          <a:p>
            <a:pPr eaLnBrk="1" hangingPunct="1"/>
            <a:r>
              <a:rPr lang="de-DE" altLang="de-DE" sz="1400" b="1" dirty="0"/>
              <a:t>	</a:t>
            </a:r>
            <a:r>
              <a:rPr lang="de-DE" altLang="de-DE" sz="1400" b="1" dirty="0" smtClean="0"/>
              <a:t>	         </a:t>
            </a:r>
          </a:p>
          <a:p>
            <a:pPr eaLnBrk="1" hangingPunct="1"/>
            <a:r>
              <a:rPr lang="de-DE" altLang="de-DE" sz="1400" b="1" dirty="0"/>
              <a:t>	</a:t>
            </a:r>
            <a:r>
              <a:rPr lang="de-DE" altLang="de-DE" sz="1400" b="1" dirty="0" smtClean="0"/>
              <a:t> </a:t>
            </a:r>
            <a:r>
              <a:rPr lang="de-DE" altLang="de-DE" sz="1400" b="1" dirty="0" smtClean="0">
                <a:solidFill>
                  <a:srgbClr val="C00000"/>
                </a:solidFill>
              </a:rPr>
              <a:t>+ 1,70 Mio. EUR (EMFF) +  0,296 Mio. EUR (Land) =  1,996 Mio. EUR</a:t>
            </a:r>
          </a:p>
          <a:p>
            <a:pPr eaLnBrk="1" hangingPunct="1"/>
            <a:r>
              <a:rPr lang="de-DE" altLang="de-DE" sz="1400" b="1" dirty="0" smtClean="0"/>
              <a:t>	  </a:t>
            </a:r>
            <a:r>
              <a:rPr lang="de-DE" altLang="de-DE" sz="1400" b="1" dirty="0" smtClean="0">
                <a:solidFill>
                  <a:srgbClr val="C00000"/>
                </a:solidFill>
              </a:rPr>
              <a:t>16,00 Mio. EUR (EMFF) +  5,066 Mio. EUR (Land) = 21,066 Mio. EUR</a:t>
            </a:r>
          </a:p>
          <a:p>
            <a:pPr eaLnBrk="1" hangingPunct="1"/>
            <a:endParaRPr lang="de-DE" altLang="de-DE" sz="1400" b="1" dirty="0">
              <a:solidFill>
                <a:srgbClr val="C00000"/>
              </a:solidFill>
            </a:endParaRPr>
          </a:p>
        </p:txBody>
      </p:sp>
      <p:sp>
        <p:nvSpPr>
          <p:cNvPr id="3" name="Pfeil nach unten 2"/>
          <p:cNvSpPr/>
          <p:nvPr/>
        </p:nvSpPr>
        <p:spPr>
          <a:xfrm>
            <a:off x="2195736" y="3094995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Inhaltsplatzhalter 2"/>
          <p:cNvSpPr>
            <a:spLocks noGrp="1"/>
          </p:cNvSpPr>
          <p:nvPr>
            <p:ph idx="1"/>
          </p:nvPr>
        </p:nvSpPr>
        <p:spPr>
          <a:xfrm>
            <a:off x="737574" y="3743067"/>
            <a:ext cx="3258362" cy="1774165"/>
          </a:xfr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de-DE" sz="2000" b="1" dirty="0"/>
              <a:t> </a:t>
            </a:r>
            <a:r>
              <a:rPr lang="de-DE" sz="1600" b="1" dirty="0" smtClean="0"/>
              <a:t>Förderrichtlinie </a:t>
            </a:r>
            <a:r>
              <a:rPr lang="de-DE" sz="1600" b="1" dirty="0"/>
              <a:t>Aquakultur und Fischerei  </a:t>
            </a:r>
            <a:r>
              <a:rPr lang="de-DE" sz="1600" b="1" dirty="0" smtClean="0"/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1600" b="1" dirty="0" smtClean="0"/>
              <a:t>RL</a:t>
            </a:r>
            <a:r>
              <a:rPr lang="de-DE" sz="1600" b="1" dirty="0"/>
              <a:t> </a:t>
            </a:r>
            <a:r>
              <a:rPr lang="de-DE" sz="1600" b="1" dirty="0" err="1" smtClean="0"/>
              <a:t>AuF</a:t>
            </a:r>
            <a:r>
              <a:rPr lang="de-DE" sz="1600" b="1" dirty="0" smtClean="0"/>
              <a:t>/2016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400" dirty="0" smtClean="0"/>
              <a:t>Investive Förderung und</a:t>
            </a:r>
          </a:p>
          <a:p>
            <a:pPr marL="0" indent="0">
              <a:spcBef>
                <a:spcPts val="0"/>
              </a:spcBef>
              <a:buNone/>
            </a:pPr>
            <a:r>
              <a:rPr lang="de-DE" sz="1400" dirty="0" smtClean="0"/>
              <a:t>Aquakulturwirtschaftsgebiete</a:t>
            </a:r>
          </a:p>
          <a:p>
            <a:pPr marL="0" indent="0" algn="ctr">
              <a:buNone/>
            </a:pPr>
            <a:r>
              <a:rPr lang="de-DE" sz="2000" dirty="0" smtClean="0">
                <a:solidFill>
                  <a:srgbClr val="C00000"/>
                </a:solidFill>
              </a:rPr>
              <a:t>ca. 7 Mio. € </a:t>
            </a:r>
          </a:p>
          <a:p>
            <a:pPr marL="0" indent="0">
              <a:buNone/>
            </a:pPr>
            <a:endParaRPr lang="de-DE" sz="1600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932040" y="3726699"/>
            <a:ext cx="3122636" cy="1934549"/>
          </a:xfrm>
          <a:gradFill>
            <a:gsLst>
              <a:gs pos="0">
                <a:schemeClr val="accent3">
                  <a:tint val="50000"/>
                  <a:satMod val="300000"/>
                </a:schemeClr>
              </a:gs>
              <a:gs pos="35000">
                <a:schemeClr val="accent3">
                  <a:tint val="37000"/>
                  <a:satMod val="300000"/>
                </a:schemeClr>
              </a:gs>
              <a:gs pos="100000">
                <a:schemeClr val="accent3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de-DE" sz="2000" b="1" dirty="0"/>
              <a:t> </a:t>
            </a:r>
            <a:r>
              <a:rPr lang="de-DE" sz="1600" b="1" dirty="0" smtClean="0"/>
              <a:t>Förderrichtlinie Teichwirtschaft </a:t>
            </a:r>
            <a:r>
              <a:rPr lang="de-DE" sz="1600" b="1" dirty="0"/>
              <a:t>und Naturschutz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de-DE" sz="1600" b="1" dirty="0"/>
              <a:t>RL </a:t>
            </a:r>
            <a:r>
              <a:rPr lang="de-DE" sz="1600" b="1" dirty="0" smtClean="0"/>
              <a:t>TWN/2015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de-DE" sz="1400" dirty="0" smtClean="0"/>
              <a:t>Flächenförderung zur Unterstützung von Maßnahmen </a:t>
            </a:r>
            <a:r>
              <a:rPr lang="de-DE" sz="1400" dirty="0"/>
              <a:t>der </a:t>
            </a:r>
            <a:r>
              <a:rPr lang="de-DE" sz="1400" dirty="0" smtClean="0"/>
              <a:t>naturschutzgerechten Teichbewirtschaftung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de-DE" sz="1800" dirty="0" smtClean="0">
                <a:solidFill>
                  <a:srgbClr val="C00000"/>
                </a:solidFill>
              </a:rPr>
              <a:t>ca. 13 Mio. €</a:t>
            </a:r>
            <a:endParaRPr lang="de-DE" sz="1800" dirty="0">
              <a:solidFill>
                <a:srgbClr val="C00000"/>
              </a:solidFill>
            </a:endParaRPr>
          </a:p>
        </p:txBody>
      </p:sp>
      <p:sp>
        <p:nvSpPr>
          <p:cNvPr id="11" name="Pfeil nach unten 10"/>
          <p:cNvSpPr/>
          <p:nvPr/>
        </p:nvSpPr>
        <p:spPr>
          <a:xfrm>
            <a:off x="6372200" y="3078627"/>
            <a:ext cx="48463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555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4129" name="Group 19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927725699"/>
              </p:ext>
            </p:extLst>
          </p:nvPr>
        </p:nvGraphicFramePr>
        <p:xfrm>
          <a:off x="395536" y="1268760"/>
          <a:ext cx="8208913" cy="4261346"/>
        </p:xfrm>
        <a:graphic>
          <a:graphicData uri="http://schemas.openxmlformats.org/drawingml/2006/table">
            <a:tbl>
              <a:tblPr/>
              <a:tblGrid>
                <a:gridCol w="935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5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VO (EU) 508/2014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Förderschwerpunkte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Bewilligte Projekte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(</a:t>
                      </a: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Stand: 31.12.2019)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Anz.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Bewilligt (€) (EMFF-Mittel)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676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Artikel 47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Innovationen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Forschungsprojekte „Sömmerung von Karpfenteichen“, „KHV- </a:t>
                      </a:r>
                      <a:r>
                        <a:rPr kumimoji="0" lang="de-DE" alt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Laicherbestand</a:t>
                      </a: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“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235.069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504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Artikel 48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Produktive Investitionen in die Aquakultur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Erweiterung Teichanlagen, Technik zur Teichpflege, Teichentschlammung, Garnelenproduktion, Belüftungstechnik,  Mikroalgen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(12)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  <a:defRPr/>
                      </a:pPr>
                      <a:endParaRPr kumimoji="0" lang="de-DE" alt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  <a:defRPr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16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(712.000)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2.001.729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6372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Artikel 56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Tiergesundheit und Tierschutz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KHV-Bekämpfung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  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17.084</a:t>
                      </a:r>
                      <a:endParaRPr lang="de-DE" sz="12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Priorität 2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Budget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1.945.000 €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  <a:defRPr/>
                      </a:pPr>
                      <a:endParaRPr kumimoji="0" lang="de-DE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(953.000)</a:t>
                      </a:r>
                    </a:p>
                    <a:p>
                      <a:pPr algn="ctr"/>
                      <a:r>
                        <a:rPr lang="de-DE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2.253.882</a:t>
                      </a:r>
                      <a:endParaRPr lang="de-DE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(48,9)</a:t>
                      </a:r>
                    </a:p>
                    <a:p>
                      <a:pPr algn="ctr"/>
                      <a:r>
                        <a:rPr lang="de-DE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115,88</a:t>
                      </a:r>
                      <a:endParaRPr lang="de-DE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376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Artikel 68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Vermarktungsmaßnahmen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  <a:defRPr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Verkaufspavillon, Anschaffung Fischtransporter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184.281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794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Artikel 69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Verarbeitung von Fischerei- und Aquakulturerzeugnissen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Erweiterung Verarbeitungseinrichtungen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23.291</a:t>
                      </a:r>
                      <a:endParaRPr lang="de-DE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Priorität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Budget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500.000 €  </a:t>
                      </a: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endParaRPr kumimoji="0" lang="de-DE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207.891</a:t>
                      </a:r>
                      <a:endParaRPr lang="de-DE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41,6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006785" y="79606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Richtlinie Aquakultur- und Fischerei (RL </a:t>
            </a:r>
            <a:r>
              <a:rPr lang="de-DE" dirty="0" err="1" smtClean="0"/>
              <a:t>AuF</a:t>
            </a:r>
            <a:r>
              <a:rPr lang="de-DE" dirty="0" smtClean="0"/>
              <a:t>/2016)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087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4129" name="Group 19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380906361"/>
              </p:ext>
            </p:extLst>
          </p:nvPr>
        </p:nvGraphicFramePr>
        <p:xfrm>
          <a:off x="395536" y="1268760"/>
          <a:ext cx="8208913" cy="4413746"/>
        </p:xfrm>
        <a:graphic>
          <a:graphicData uri="http://schemas.openxmlformats.org/drawingml/2006/table">
            <a:tbl>
              <a:tblPr/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5729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0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VO (EU) 508/2014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Förderschwerpunkte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Bewilligte Projekte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(</a:t>
                      </a: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Stand: 31.12.2019)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Anz.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Bewilligt (€) (EMFF-Mittel)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676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Artikel 47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Innovationen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Forschungsprojekt „Sömmerung von Karpfenteichen“, KHV-Projekt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235.069</a:t>
                      </a:r>
                      <a:endParaRPr lang="de-DE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504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Artikel 48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Produktive Investitionen in </a:t>
                      </a:r>
                      <a:r>
                        <a:rPr kumimoji="0" lang="de-DE" altLang="de-DE" sz="11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die Aquakultur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Erweiterung Teichanlagen, Technik zur Teichpflege, Teichentschlammung, Garnelen, Belüftungstechnik,  Mikroalgen (ALSA und </a:t>
                      </a:r>
                      <a:r>
                        <a:rPr kumimoji="0" lang="de-DE" altLang="de-DE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Inalgo</a:t>
                      </a: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)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(12)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  <a:defRPr/>
                      </a:pPr>
                      <a:endParaRPr kumimoji="0" lang="de-DE" alt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  <a:defRPr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16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712.000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b="1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2.001.729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000" dirty="0" smtClean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3234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Artikel 49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Betriebsführungs- und Beratungsdienste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endParaRPr kumimoji="0" lang="de-DE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54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Priorität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Budget (€)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1.945.000  </a:t>
                      </a: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/>
                        </a:rPr>
                        <a:t> </a:t>
                      </a: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/>
                        </a:rPr>
                        <a:t>3.142.000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  <a:defRPr/>
                      </a:pPr>
                      <a:endParaRPr kumimoji="0" lang="de-DE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2.253.882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115,88 </a:t>
                      </a:r>
                      <a:r>
                        <a:rPr lang="de-DE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71,73</a:t>
                      </a:r>
                      <a:endParaRPr lang="de-DE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376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Artikel 68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Vermarktungsmaßnahmen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  <a:defRPr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Verkaufspavillon, Anschaffung Fischtransporter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184.281</a:t>
                      </a:r>
                      <a:endParaRPr lang="de-DE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6794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Artikel 69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Verarbeitung von Fischerei- und Aquakulturerzeugnissen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Erweiterung Verarbeitungseinrichtungen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23.291</a:t>
                      </a:r>
                      <a:endParaRPr lang="de-DE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solidFill>
                          <a:schemeClr val="bg1">
                            <a:lumMod val="6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84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Priorität 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Budget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500.000 €  </a:t>
                      </a: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/>
                        </a:rPr>
                        <a:t> </a:t>
                      </a: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/>
                        </a:rPr>
                        <a:t>469.300 €</a:t>
                      </a: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endParaRPr kumimoji="0" lang="de-DE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6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207.891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44,30</a:t>
                      </a:r>
                      <a:endParaRPr lang="de-DE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1006785" y="79606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Richtlinie Aquakultur- und Fischerei (RL </a:t>
            </a:r>
            <a:r>
              <a:rPr lang="de-DE" dirty="0" err="1" smtClean="0"/>
              <a:t>AuF</a:t>
            </a:r>
            <a:r>
              <a:rPr lang="de-DE" dirty="0" smtClean="0"/>
              <a:t>/2016)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2262258" y="2442608"/>
            <a:ext cx="4248472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Restmittel Investitionen: </a:t>
            </a:r>
            <a:r>
              <a:rPr lang="de-DE" dirty="0" smtClean="0"/>
              <a:t> = 1.110.000 €</a:t>
            </a:r>
          </a:p>
          <a:p>
            <a:endParaRPr lang="de-DE" dirty="0"/>
          </a:p>
          <a:p>
            <a:r>
              <a:rPr lang="de-DE" b="1" dirty="0" smtClean="0"/>
              <a:t>Restmittel Vermarktung: </a:t>
            </a:r>
            <a:r>
              <a:rPr lang="de-DE" dirty="0" smtClean="0"/>
              <a:t> = 326.250 €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466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4129" name="Group 193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435216788"/>
              </p:ext>
            </p:extLst>
          </p:nvPr>
        </p:nvGraphicFramePr>
        <p:xfrm>
          <a:off x="899592" y="2420888"/>
          <a:ext cx="7416824" cy="3223324"/>
        </p:xfrm>
        <a:graphic>
          <a:graphicData uri="http://schemas.openxmlformats.org/drawingml/2006/table">
            <a:tbl>
              <a:tblPr/>
              <a:tblGrid>
                <a:gridCol w="7920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3619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VO (EU) 508/2014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Förderschwerpunkte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Bewilligte Projekte (</a:t>
                      </a: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Stand: 31.12.2019)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Anz.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Bewilligt (€)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EMFF-Mittel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%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2F8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2270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Artikel 63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Umsetzung LEADER-Entwicklungsstrategien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  <a:defRPr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Technik Teichbewirtschaftung, Angelsteg, Studie Netzgehege-anlage, Traditionshof, Fischerlebnispfad, Marke Lausitzer Fisch, Fischereistützpunkt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(3)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9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(121.117)</a:t>
                      </a:r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986.565</a:t>
                      </a:r>
                      <a:endParaRPr lang="de-DE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1435"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Artikel 64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Kooperationsmaßnahmen FLAG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FLAGs Südraum Leipzig/Delitzscher Land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FLAGs OHTL, Lausitzer Seenland, Östliche Oberlausitz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1pPr>
                      <a:lvl2pPr marL="5349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2pPr>
                      <a:lvl3pPr marL="10810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3pPr>
                      <a:lvl4pPr marL="1614488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4pPr>
                      <a:lvl5pPr marL="2149475">
                        <a:spcBef>
                          <a:spcPct val="100000"/>
                        </a:spcBef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5pPr>
                      <a:lvl6pPr marL="26066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6pPr>
                      <a:lvl7pPr marL="30638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7pPr>
                      <a:lvl8pPr marL="35210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8pPr>
                      <a:lvl9pPr marL="3978275" fontAlgn="base">
                        <a:spcBef>
                          <a:spcPct val="10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Font typeface="Arial Unicode MS" pitchFamily="34" charset="-128"/>
                        <a:tabLst>
                          <a:tab pos="266700" algn="dec"/>
                        </a:tabLst>
                        <a:defRPr sz="1400">
                          <a:solidFill>
                            <a:schemeClr val="tx1"/>
                          </a:solidFill>
                          <a:latin typeface="Arial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(2)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5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(84.090)</a:t>
                      </a:r>
                    </a:p>
                    <a:p>
                      <a:pPr algn="ctr"/>
                      <a:endParaRPr lang="de-DE" sz="10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de-DE" sz="12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174.816</a:t>
                      </a:r>
                      <a:endParaRPr lang="de-DE" sz="1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de-DE" sz="1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63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Priorität 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Budget</a:t>
                      </a:r>
                    </a:p>
                  </a:txBody>
                  <a:tcPr marL="91435" marR="91435" marT="45728" marB="457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/>
                        </a:rPr>
                        <a:t>1.833.000 € EMFF</a:t>
                      </a: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/>
                      </a:pPr>
                      <a:endParaRPr kumimoji="0" lang="de-DE" altLang="de-DE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endParaRPr kumimoji="0" lang="de-DE" altLang="de-DE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 typeface="Arial Unicode MS" pitchFamily="34" charset="-128"/>
                        <a:buNone/>
                        <a:tabLst>
                          <a:tab pos="266700" algn="dec"/>
                        </a:tabLst>
                      </a:pPr>
                      <a:r>
                        <a:rPr kumimoji="0" lang="de-DE" altLang="de-DE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14</a:t>
                      </a: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lang="de-DE" sz="1400" b="1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1.161.381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sz="10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(10,52)</a:t>
                      </a:r>
                    </a:p>
                    <a:p>
                      <a:pPr algn="ctr">
                        <a:spcBef>
                          <a:spcPts val="0"/>
                        </a:spcBef>
                      </a:pPr>
                      <a:endParaRPr lang="de-DE" sz="10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spcBef>
                          <a:spcPts val="0"/>
                        </a:spcBef>
                      </a:pPr>
                      <a:r>
                        <a:rPr lang="de-DE" sz="14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63,36</a:t>
                      </a:r>
                      <a:endParaRPr lang="de-DE" sz="14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5" marR="91435" marT="45728" marB="457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3347864" y="1350507"/>
            <a:ext cx="5040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Richtlinie Aquakultur- und Fischerei (RL </a:t>
            </a:r>
            <a:r>
              <a:rPr lang="de-DE" dirty="0" err="1"/>
              <a:t>AuF</a:t>
            </a:r>
            <a:r>
              <a:rPr lang="de-DE" dirty="0"/>
              <a:t>/2016</a:t>
            </a:r>
            <a:r>
              <a:rPr lang="de-DE" dirty="0" smtClean="0"/>
              <a:t>)</a:t>
            </a:r>
          </a:p>
          <a:p>
            <a:r>
              <a:rPr lang="de-DE" dirty="0" smtClean="0"/>
              <a:t>→ Aquakulturwirtschaftsgebiete  </a:t>
            </a:r>
            <a:endParaRPr lang="de-DE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07" y="620688"/>
            <a:ext cx="2394185" cy="1617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510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75656" y="940559"/>
            <a:ext cx="6696744" cy="504056"/>
          </a:xfrm>
        </p:spPr>
        <p:txBody>
          <a:bodyPr/>
          <a:lstStyle/>
          <a:p>
            <a:r>
              <a:rPr lang="de-DE" sz="2400" b="1" dirty="0" smtClean="0"/>
              <a:t>Teichförderung nach RL TWN/2015</a:t>
            </a:r>
            <a:br>
              <a:rPr lang="de-DE" sz="2400" b="1" dirty="0" smtClean="0"/>
            </a:br>
            <a:r>
              <a:rPr lang="de-DE" sz="2000" dirty="0" smtClean="0"/>
              <a:t>Auszahlung 2018-2019</a:t>
            </a:r>
            <a:endParaRPr lang="de-DE" sz="20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702122"/>
              </p:ext>
            </p:extLst>
          </p:nvPr>
        </p:nvGraphicFramePr>
        <p:xfrm>
          <a:off x="1115616" y="1772816"/>
          <a:ext cx="7272808" cy="44071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10153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u="none" strike="noStrike" dirty="0">
                          <a:effectLst/>
                        </a:rPr>
                        <a:t>Vorhaben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u="none" strike="noStrike" dirty="0">
                          <a:effectLst/>
                          <a:latin typeface="+mn-lt"/>
                        </a:rPr>
                        <a:t>Fläche (ha) angemeldet Stand</a:t>
                      </a:r>
                      <a:r>
                        <a:rPr lang="de-DE" sz="1600" b="1" u="none" strike="noStrike" dirty="0" smtClean="0">
                          <a:effectLst/>
                          <a:latin typeface="+mn-lt"/>
                        </a:rPr>
                        <a:t>:</a:t>
                      </a:r>
                    </a:p>
                    <a:p>
                      <a:pPr algn="ctr" fontAlgn="ctr"/>
                      <a:r>
                        <a:rPr lang="de-DE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2018</a:t>
                      </a:r>
                      <a:r>
                        <a:rPr lang="de-DE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de-DE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2019</a:t>
                      </a:r>
                      <a:endParaRPr lang="de-DE" sz="16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u="none" strike="noStrike" dirty="0">
                          <a:effectLst/>
                        </a:rPr>
                        <a:t>Betrag für angemeldete Fläche </a:t>
                      </a:r>
                      <a:br>
                        <a:rPr lang="de-DE" sz="1600" b="1" u="none" strike="noStrike" dirty="0">
                          <a:effectLst/>
                        </a:rPr>
                      </a:br>
                      <a:r>
                        <a:rPr lang="de-DE" sz="1600" b="1" u="none" strike="noStrike" dirty="0" smtClean="0">
                          <a:effectLst/>
                        </a:rPr>
                        <a:t>2018-2019</a:t>
                      </a:r>
                      <a:endParaRPr lang="de-DE" sz="1600" b="1" i="0" u="none" strike="noStrike" dirty="0">
                        <a:solidFill>
                          <a:srgbClr val="FF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33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u="none" strike="noStrike" dirty="0" smtClean="0">
                          <a:effectLst/>
                        </a:rPr>
                        <a:t>  T1</a:t>
                      </a:r>
                      <a:r>
                        <a:rPr lang="de-DE" sz="1600" u="none" strike="noStrike" dirty="0" smtClean="0">
                          <a:effectLst/>
                        </a:rPr>
                        <a:t> (Teichpflege, Erhalt der    </a:t>
                      </a:r>
                    </a:p>
                    <a:p>
                      <a:pPr algn="l" fontAlgn="ctr"/>
                      <a:r>
                        <a:rPr lang="de-DE" sz="1600" u="none" strike="noStrike" dirty="0" smtClean="0">
                          <a:effectLst/>
                        </a:rPr>
                        <a:t>         Kulturlandschaft)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1.424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1.314</a:t>
                      </a:r>
                      <a:endParaRPr lang="de-DE" sz="140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232.909 </a:t>
                      </a:r>
                    </a:p>
                    <a:p>
                      <a:pPr algn="ctr" fontAlgn="ctr"/>
                      <a:r>
                        <a:rPr lang="de-DE" sz="140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226.297</a:t>
                      </a:r>
                      <a:endParaRPr lang="de-DE" sz="140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833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u="none" strike="noStrike" dirty="0" smtClean="0">
                          <a:effectLst/>
                        </a:rPr>
                        <a:t>  T2a </a:t>
                      </a:r>
                      <a:r>
                        <a:rPr lang="de-DE" sz="1600" b="0" u="none" strike="noStrike" dirty="0" smtClean="0">
                          <a:effectLst/>
                        </a:rPr>
                        <a:t>(Teichbodenvegetation)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1.783</a:t>
                      </a:r>
                    </a:p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1.784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513.639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513.765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833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smtClean="0">
                          <a:effectLst/>
                        </a:rPr>
                        <a:t>  </a:t>
                      </a:r>
                      <a:r>
                        <a:rPr lang="de-DE" sz="1800" b="1" u="none" strike="noStrike" dirty="0" smtClean="0">
                          <a:effectLst/>
                        </a:rPr>
                        <a:t>T2b </a:t>
                      </a:r>
                      <a:r>
                        <a:rPr lang="de-DE" sz="1600" u="none" strike="noStrike" dirty="0" smtClean="0">
                          <a:effectLst/>
                        </a:rPr>
                        <a:t>(Amphibien, Wirbellose, </a:t>
                      </a:r>
                    </a:p>
                    <a:p>
                      <a:pPr algn="l" fontAlgn="ctr"/>
                      <a:r>
                        <a:rPr lang="de-DE" sz="1600" u="none" strike="noStrike" dirty="0" smtClean="0">
                          <a:effectLst/>
                        </a:rPr>
                        <a:t>            Fische, Wasserpflanzen)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1.623</a:t>
                      </a:r>
                    </a:p>
                    <a:p>
                      <a:pPr algn="ctr" fontAlgn="ctr"/>
                      <a:r>
                        <a:rPr lang="de-DE" sz="1400" u="none" strike="noStrike" dirty="0" smtClean="0">
                          <a:effectLst/>
                        </a:rPr>
                        <a:t>1.625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500.125 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501.369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833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smtClean="0">
                          <a:effectLst/>
                        </a:rPr>
                        <a:t>  </a:t>
                      </a:r>
                      <a:r>
                        <a:rPr lang="de-DE" sz="1800" b="1" u="none" strike="noStrike" dirty="0" smtClean="0">
                          <a:effectLst/>
                        </a:rPr>
                        <a:t>T2c</a:t>
                      </a:r>
                      <a:r>
                        <a:rPr lang="de-DE" sz="1600" u="none" strike="noStrike" dirty="0" smtClean="0">
                          <a:effectLst/>
                        </a:rPr>
                        <a:t> (Fischfressende Tierarten)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574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709</a:t>
                      </a:r>
                      <a:endParaRPr lang="de-DE" sz="1400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186.175</a:t>
                      </a:r>
                    </a:p>
                    <a:p>
                      <a:pPr algn="ctr" fontAlgn="ctr"/>
                      <a:r>
                        <a:rPr lang="de-DE" sz="1400" b="0" i="0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219.765</a:t>
                      </a:r>
                      <a:endParaRPr lang="de-DE" sz="1600" b="0" i="0" u="none" strike="noStrike" dirty="0">
                        <a:solidFill>
                          <a:srgbClr val="C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833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800" b="1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  T3a </a:t>
                      </a:r>
                      <a:r>
                        <a:rPr lang="de-DE" sz="1600" b="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(Zielertrag)</a:t>
                      </a:r>
                      <a:r>
                        <a:rPr lang="de-DE" sz="1600" b="0" u="none" strike="noStrike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de-DE" sz="1600" b="0" u="none" strike="noStrike" baseline="0" dirty="0" smtClean="0">
                          <a:solidFill>
                            <a:srgbClr val="C00000"/>
                          </a:solidFill>
                          <a:effectLst/>
                        </a:rPr>
                        <a:t>35% der Anträge</a:t>
                      </a:r>
                      <a:endParaRPr lang="de-DE" sz="1600" b="0" i="0" u="none" strike="noStrike" dirty="0">
                        <a:solidFill>
                          <a:schemeClr val="tx1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3.064</a:t>
                      </a:r>
                    </a:p>
                    <a:p>
                      <a:pPr algn="ctr" fontAlgn="ctr"/>
                      <a:r>
                        <a:rPr lang="de-DE" sz="14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3.059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1.112.854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1.109.929</a:t>
                      </a:r>
                      <a:endParaRPr lang="de-DE" sz="140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331">
                <a:tc>
                  <a:txBody>
                    <a:bodyPr/>
                    <a:lstStyle/>
                    <a:p>
                      <a:pPr algn="l" fontAlgn="ctr"/>
                      <a:r>
                        <a:rPr lang="de-DE" sz="1600" u="none" strike="noStrike" dirty="0" smtClean="0">
                          <a:effectLst/>
                        </a:rPr>
                        <a:t>  </a:t>
                      </a:r>
                      <a:r>
                        <a:rPr lang="de-DE" sz="1800" b="1" u="none" strike="noStrike" dirty="0" smtClean="0">
                          <a:effectLst/>
                        </a:rPr>
                        <a:t>T3b  </a:t>
                      </a:r>
                      <a:r>
                        <a:rPr lang="de-DE" sz="1600" b="0" u="none" strike="noStrike" dirty="0" smtClean="0">
                          <a:effectLst/>
                        </a:rPr>
                        <a:t>(ohne Nutzung)</a:t>
                      </a:r>
                      <a:endParaRPr lang="de-DE" sz="16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51.741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de-DE" sz="14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51.976</a:t>
                      </a:r>
                      <a:endParaRPr lang="de-DE" sz="14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8331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600" b="1" u="none" strike="noStrike" dirty="0" smtClean="0">
                          <a:effectLst/>
                        </a:rPr>
                        <a:t>Summe 2018 /2019</a:t>
                      </a:r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8.586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de-DE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8.608</a:t>
                      </a:r>
                      <a:endParaRPr lang="de-D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2.597.443,26 €</a:t>
                      </a:r>
                    </a:p>
                    <a:p>
                      <a:pPr marL="0" algn="ctr" defTabSz="914400" rtl="0" eaLnBrk="1" fontAlgn="ctr" latinLnBrk="0" hangingPunct="1"/>
                      <a:r>
                        <a:rPr lang="de-DE" sz="14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2.576.538,43 €</a:t>
                      </a:r>
                      <a:endParaRPr lang="de-DE" sz="14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3364992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23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1124744"/>
            <a:ext cx="6696744" cy="832257"/>
          </a:xfrm>
        </p:spPr>
        <p:txBody>
          <a:bodyPr/>
          <a:lstStyle/>
          <a:p>
            <a:r>
              <a:rPr lang="de-DE" sz="2400" b="1" dirty="0" smtClean="0"/>
              <a:t>Teichförderung nach RL TWN/2015</a:t>
            </a:r>
            <a:endParaRPr lang="de-DE" sz="2000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8404446"/>
              </p:ext>
            </p:extLst>
          </p:nvPr>
        </p:nvGraphicFramePr>
        <p:xfrm>
          <a:off x="1403648" y="2348880"/>
          <a:ext cx="6336704" cy="26642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982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38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6295">
                <a:tc>
                  <a:txBody>
                    <a:bodyPr/>
                    <a:lstStyle/>
                    <a:p>
                      <a:pPr algn="ctr" fontAlgn="ctr"/>
                      <a:endParaRPr lang="de-DE" sz="16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Auszahlung insgesamt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6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5jähriger VZ</a:t>
                      </a:r>
                      <a:endParaRPr lang="de-DE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12.905.091 € </a:t>
                      </a:r>
                      <a:r>
                        <a:rPr lang="de-DE" sz="20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(107,56%)</a:t>
                      </a:r>
                      <a:endParaRPr lang="de-DE" sz="20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6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Budget</a:t>
                      </a:r>
                      <a:endParaRPr lang="de-DE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2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12.066.700 €</a:t>
                      </a:r>
                      <a:endParaRPr lang="de-DE" sz="2000" b="1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000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Budget neu</a:t>
                      </a:r>
                      <a:endParaRPr lang="de-DE" sz="2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de-DE" sz="2000" b="1" u="none" strike="noStrike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13.000.033 € (75% </a:t>
                      </a:r>
                      <a:r>
                        <a:rPr lang="de-DE" sz="2000" b="1" u="none" strike="noStrike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 + 25% Land)</a:t>
                      </a:r>
                      <a:endParaRPr lang="de-DE" sz="2000" b="1" u="none" strike="noStrike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6632"/>
            <a:ext cx="3364992" cy="82296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323528" y="5517232"/>
            <a:ext cx="8208912" cy="646331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de-DE" b="1" dirty="0" smtClean="0"/>
              <a:t>Für die Auszahlung 2021 (5. Jahr des VZ) konnten zusätzliche EMFF-Mittel bereitgestellt werden.</a:t>
            </a:r>
          </a:p>
        </p:txBody>
      </p:sp>
    </p:spTree>
    <p:extLst>
      <p:ext uri="{BB962C8B-B14F-4D97-AF65-F5344CB8AC3E}">
        <p14:creationId xmlns:p14="http://schemas.microsoft.com/office/powerpoint/2010/main" val="30396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634082"/>
          </a:xfrm>
        </p:spPr>
        <p:txBody>
          <a:bodyPr/>
          <a:lstStyle/>
          <a:p>
            <a:r>
              <a:rPr lang="de-DE" sz="2800" b="1" dirty="0"/>
              <a:t>Teichförderung nach RL TWN/2015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e-DE" sz="2800" dirty="0"/>
              <a:t>Informationen zum Förderprogramm sind unter </a:t>
            </a:r>
            <a:r>
              <a:rPr lang="de-DE" sz="2800" u="sng" dirty="0">
                <a:hlinkClick r:id="rId3"/>
              </a:rPr>
              <a:t>https://www.smul.sachsen.de/foerderung/3311.htm</a:t>
            </a:r>
            <a:r>
              <a:rPr lang="de-DE" sz="2800" dirty="0"/>
              <a:t> immer aktuell verfügbar. </a:t>
            </a:r>
            <a:endParaRPr lang="de-DE" sz="2800" dirty="0" smtClean="0"/>
          </a:p>
          <a:p>
            <a:pPr marL="0" indent="0" algn="ctr">
              <a:buNone/>
            </a:pPr>
            <a:endParaRPr lang="de-DE" sz="2800" dirty="0"/>
          </a:p>
          <a:p>
            <a:pPr marL="0" indent="0" algn="ctr">
              <a:buNone/>
            </a:pPr>
            <a:r>
              <a:rPr lang="de-DE" sz="2800" dirty="0" smtClean="0"/>
              <a:t>Außerdem </a:t>
            </a:r>
            <a:r>
              <a:rPr lang="de-DE" sz="2800" dirty="0"/>
              <a:t>besteht jederzeit die Möglichkeit, sich bei Fragen zu den Genehmigungs- und Anzeigepflichten an die Bewilligungsbehörde im jeweils zuständigen FBZ/ISS zu wenden.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3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562074"/>
          </a:xfrm>
        </p:spPr>
        <p:txBody>
          <a:bodyPr/>
          <a:lstStyle/>
          <a:p>
            <a:r>
              <a:rPr lang="de-DE" sz="2800" b="1" dirty="0"/>
              <a:t>Teichförderung nach RL TWN/2015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de-DE" dirty="0" smtClean="0"/>
              <a:t> Punkt 7.3 RL TWN/2015</a:t>
            </a:r>
          </a:p>
          <a:p>
            <a:pPr marL="0" indent="0" algn="just">
              <a:buNone/>
            </a:pPr>
            <a:r>
              <a:rPr lang="de-DE" dirty="0" smtClean="0"/>
              <a:t>Über </a:t>
            </a:r>
            <a:r>
              <a:rPr lang="de-DE" dirty="0"/>
              <a:t>den gesamten Verpflichtungszeitraum sind </a:t>
            </a:r>
            <a:r>
              <a:rPr lang="de-DE" dirty="0">
                <a:solidFill>
                  <a:srgbClr val="FF0000"/>
                </a:solidFill>
              </a:rPr>
              <a:t>schlagbezogene Aufzeichnungen</a:t>
            </a:r>
            <a:r>
              <a:rPr lang="de-DE" dirty="0"/>
              <a:t> für die geförderten Flächen zu führen. Die </a:t>
            </a:r>
            <a:r>
              <a:rPr lang="de-DE" dirty="0">
                <a:solidFill>
                  <a:srgbClr val="FF0000"/>
                </a:solidFill>
              </a:rPr>
              <a:t>schlagbezogenen Aufzeichnungen </a:t>
            </a:r>
            <a:r>
              <a:rPr lang="de-DE" dirty="0"/>
              <a:t>müssen so geführt werden, dass die Förderkriterien und Verpflichtungen für die jeweils beantragten Vorhaben und Teichschläge (zum Beispiel Stauhaltungsvarianten sowie Pflege- und Sicherungsarbeiten) durch die Bewilligungsbehörde oder die Fischereifachbehörde geprüft werden können. Eine Übersicht der Mindestanforderungen kann im Internet unter </a:t>
            </a:r>
            <a:r>
              <a:rPr lang="de-DE" dirty="0">
                <a:hlinkClick r:id="rId3"/>
              </a:rPr>
              <a:t>www.lsnq.de/TWN</a:t>
            </a:r>
            <a:r>
              <a:rPr lang="de-DE" dirty="0"/>
              <a:t> eingesehen werden. </a:t>
            </a:r>
            <a:endParaRPr lang="de-DE" dirty="0" smtClean="0"/>
          </a:p>
          <a:p>
            <a:pPr marL="0" indent="0" algn="ctr">
              <a:buNone/>
            </a:pPr>
            <a:r>
              <a:rPr lang="de-DE" dirty="0" smtClean="0"/>
              <a:t>Punkt 7.4 RL TWN/2015</a:t>
            </a:r>
          </a:p>
          <a:p>
            <a:pPr marL="0" indent="0" algn="just">
              <a:buNone/>
            </a:pPr>
            <a:r>
              <a:rPr lang="de-DE" dirty="0" smtClean="0"/>
              <a:t>Alle </a:t>
            </a:r>
            <a:r>
              <a:rPr lang="de-DE" dirty="0"/>
              <a:t>im Zusammenhang mit der Förderung bedeutsamen Unterlagen sind </a:t>
            </a:r>
            <a:r>
              <a:rPr lang="de-DE" dirty="0">
                <a:solidFill>
                  <a:srgbClr val="FF0000"/>
                </a:solidFill>
              </a:rPr>
              <a:t>für die Dauer von sechs Jahren </a:t>
            </a:r>
            <a:r>
              <a:rPr lang="de-DE" dirty="0"/>
              <a:t>nach Ablauf des Verpflichtungszeitraums aufzubewahren.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682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u="sng" dirty="0"/>
              <a:t>Aktuelle Fragen der Aquakultur und der Fischerei</a:t>
            </a:r>
          </a:p>
          <a:p>
            <a:pPr marL="0" indent="0">
              <a:buNone/>
            </a:pPr>
            <a:endParaRPr lang="de-DE" dirty="0"/>
          </a:p>
          <a:p>
            <a:pPr marL="285750" indent="-285750"/>
            <a:r>
              <a:rPr lang="de-DE" b="1" dirty="0"/>
              <a:t>Zahlen zur sächsischen Aquakultur 2019</a:t>
            </a:r>
          </a:p>
          <a:p>
            <a:pPr marL="285750" indent="-285750"/>
            <a:r>
              <a:rPr lang="de-DE" b="1" dirty="0"/>
              <a:t>Zahlen zur sächsischen </a:t>
            </a:r>
            <a:r>
              <a:rPr lang="de-DE" b="1" dirty="0" smtClean="0"/>
              <a:t>Fischerei 2019</a:t>
            </a:r>
            <a:endParaRPr lang="de-DE" b="1" dirty="0"/>
          </a:p>
          <a:p>
            <a:pPr marL="285750" indent="-285750"/>
            <a:r>
              <a:rPr lang="de-DE" b="1" dirty="0" smtClean="0"/>
              <a:t>Nationale </a:t>
            </a:r>
            <a:r>
              <a:rPr lang="de-DE" b="1" dirty="0"/>
              <a:t>Rahmenrichtlinie Prädatoren</a:t>
            </a:r>
          </a:p>
          <a:p>
            <a:pPr marL="285750" indent="-285750"/>
            <a:r>
              <a:rPr lang="de-DE" b="1" dirty="0"/>
              <a:t>Nationales </a:t>
            </a:r>
            <a:r>
              <a:rPr lang="de-DE" b="1" dirty="0" err="1"/>
              <a:t>Tierwohlmonitoring</a:t>
            </a:r>
            <a:endParaRPr lang="de-DE" b="1" dirty="0"/>
          </a:p>
          <a:p>
            <a:pPr marL="285750" indent="-285750"/>
            <a:r>
              <a:rPr lang="de-DE" b="1" dirty="0" smtClean="0"/>
              <a:t>Förderung </a:t>
            </a:r>
            <a:r>
              <a:rPr lang="de-DE" b="1" dirty="0"/>
              <a:t>Europäischer Meeres- und Fischereifonds, </a:t>
            </a:r>
            <a:r>
              <a:rPr lang="de-DE" b="1" dirty="0" smtClean="0"/>
              <a:t>EMFF</a:t>
            </a:r>
          </a:p>
          <a:p>
            <a:pPr marL="285750" indent="-285750"/>
            <a:r>
              <a:rPr lang="de-DE" b="1" dirty="0" smtClean="0"/>
              <a:t>Ausblick </a:t>
            </a:r>
            <a:r>
              <a:rPr lang="de-DE" b="1" dirty="0"/>
              <a:t>2021 - </a:t>
            </a:r>
            <a:r>
              <a:rPr lang="de-DE" b="1" dirty="0" smtClean="0"/>
              <a:t>2027</a:t>
            </a: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3</a:t>
            </a:fld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16446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06090"/>
          </a:xfrm>
        </p:spPr>
        <p:txBody>
          <a:bodyPr/>
          <a:lstStyle/>
          <a:p>
            <a:r>
              <a:rPr lang="de-DE" sz="2800" b="1" dirty="0"/>
              <a:t>Teichförderung nach Richtlinie TWN/2015</a:t>
            </a:r>
            <a:r>
              <a:rPr lang="de-DE" b="1" dirty="0"/>
              <a:t/>
            </a:r>
            <a:br>
              <a:rPr lang="de-DE" b="1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de-DE" b="1" dirty="0" smtClean="0"/>
              <a:t>Beratung </a:t>
            </a:r>
            <a:r>
              <a:rPr lang="de-DE" b="1" dirty="0"/>
              <a:t>zu den schlagbezogenen Aufzeichnungen (Teichbücher)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Die Unterlagen können dazu digital an </a:t>
            </a:r>
          </a:p>
          <a:p>
            <a:r>
              <a:rPr lang="de-DE" b="1" dirty="0"/>
              <a:t>Herrn Grosser </a:t>
            </a:r>
            <a:r>
              <a:rPr lang="de-DE" b="1" u="sng" dirty="0">
                <a:hlinkClick r:id="rId3"/>
              </a:rPr>
              <a:t>sebastian.grosser@smul.sachsen.de</a:t>
            </a:r>
            <a:r>
              <a:rPr lang="de-DE" b="1" dirty="0"/>
              <a:t> </a:t>
            </a:r>
            <a:endParaRPr lang="de-DE" b="1" dirty="0" smtClean="0"/>
          </a:p>
          <a:p>
            <a:pPr marL="0" indent="0" algn="ctr">
              <a:buNone/>
            </a:pPr>
            <a:r>
              <a:rPr lang="de-DE" dirty="0" smtClean="0"/>
              <a:t>oder </a:t>
            </a:r>
            <a:r>
              <a:rPr lang="de-DE" dirty="0"/>
              <a:t>in Papierform an </a:t>
            </a:r>
            <a:r>
              <a:rPr lang="de-DE" dirty="0" smtClean="0"/>
              <a:t>die Postanschrift</a:t>
            </a:r>
            <a:r>
              <a:rPr lang="de-DE" dirty="0"/>
              <a:t>: </a:t>
            </a:r>
            <a:r>
              <a:rPr lang="de-DE" b="1" dirty="0"/>
              <a:t>Fischereibehörde, </a:t>
            </a:r>
            <a:endParaRPr lang="de-DE" b="1" dirty="0" smtClean="0"/>
          </a:p>
          <a:p>
            <a:pPr marL="0" indent="0" algn="ctr">
              <a:buNone/>
            </a:pPr>
            <a:r>
              <a:rPr lang="de-DE" b="1" dirty="0" smtClean="0"/>
              <a:t>Gutsstraße 1</a:t>
            </a:r>
          </a:p>
          <a:p>
            <a:pPr marL="0" indent="0" algn="ctr">
              <a:buNone/>
            </a:pPr>
            <a:r>
              <a:rPr lang="de-DE" b="1" dirty="0" smtClean="0"/>
              <a:t>02699 </a:t>
            </a:r>
            <a:r>
              <a:rPr lang="de-DE" b="1" dirty="0" err="1"/>
              <a:t>Königswartha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geschickt werden. 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869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u="sng" dirty="0"/>
              <a:t>Aktuelle Fragen der Aquakultur und der Fischerei</a:t>
            </a:r>
          </a:p>
          <a:p>
            <a:pPr marL="0" indent="0">
              <a:buNone/>
            </a:pPr>
            <a:endParaRPr lang="de-DE" dirty="0"/>
          </a:p>
          <a:p>
            <a:pPr marL="285750" indent="-285750"/>
            <a:r>
              <a:rPr lang="de-DE" b="1" dirty="0"/>
              <a:t>Zahlen zur sächsischen Aquakultur 2019</a:t>
            </a:r>
          </a:p>
          <a:p>
            <a:pPr marL="285750" indent="-285750"/>
            <a:r>
              <a:rPr lang="de-DE" b="1" dirty="0"/>
              <a:t>Zahlen zur sächsischen </a:t>
            </a:r>
            <a:r>
              <a:rPr lang="de-DE" b="1" dirty="0" smtClean="0"/>
              <a:t>Fischerei 2019</a:t>
            </a:r>
            <a:endParaRPr lang="de-DE" b="1" dirty="0"/>
          </a:p>
          <a:p>
            <a:pPr marL="285750" indent="-285750"/>
            <a:r>
              <a:rPr lang="de-DE" b="1" dirty="0" smtClean="0"/>
              <a:t>Nationale </a:t>
            </a:r>
            <a:r>
              <a:rPr lang="de-DE" b="1" dirty="0"/>
              <a:t>Rahmenrichtlinie Prädatoren</a:t>
            </a:r>
          </a:p>
          <a:p>
            <a:pPr marL="285750" indent="-285750"/>
            <a:r>
              <a:rPr lang="de-DE" b="1" dirty="0"/>
              <a:t>Nationales </a:t>
            </a:r>
            <a:r>
              <a:rPr lang="de-DE" b="1" dirty="0" err="1"/>
              <a:t>Tierwohlmonitoring</a:t>
            </a:r>
            <a:endParaRPr lang="de-DE" b="1" dirty="0"/>
          </a:p>
          <a:p>
            <a:pPr marL="285750" indent="-285750"/>
            <a:r>
              <a:rPr lang="de-DE" b="1" dirty="0" smtClean="0"/>
              <a:t>Förderung </a:t>
            </a:r>
            <a:r>
              <a:rPr lang="de-DE" b="1" dirty="0"/>
              <a:t>Europäischer Meeres- und Fischereifonds, </a:t>
            </a:r>
            <a:r>
              <a:rPr lang="de-DE" b="1" dirty="0" smtClean="0"/>
              <a:t>EMFF</a:t>
            </a:r>
          </a:p>
          <a:p>
            <a:pPr marL="285750" indent="-285750"/>
            <a:r>
              <a:rPr lang="de-DE" b="1" dirty="0" smtClean="0">
                <a:solidFill>
                  <a:srgbClr val="FF0000"/>
                </a:solidFill>
              </a:rPr>
              <a:t>Ausblick </a:t>
            </a:r>
            <a:r>
              <a:rPr lang="de-DE" b="1" dirty="0">
                <a:solidFill>
                  <a:srgbClr val="FF0000"/>
                </a:solidFill>
              </a:rPr>
              <a:t>2021 - </a:t>
            </a:r>
            <a:r>
              <a:rPr lang="de-DE" b="1" dirty="0" smtClean="0">
                <a:solidFill>
                  <a:srgbClr val="FF0000"/>
                </a:solidFill>
              </a:rPr>
              <a:t>2027</a:t>
            </a:r>
            <a:endParaRPr lang="de-DE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31</a:t>
            </a:fld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537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56984" cy="634082"/>
          </a:xfrm>
        </p:spPr>
        <p:txBody>
          <a:bodyPr/>
          <a:lstStyle/>
          <a:p>
            <a:r>
              <a:rPr lang="de-DE" sz="2000" b="1" dirty="0" smtClean="0"/>
              <a:t>Europäischer Meeres-, Fischerei- und Aquakulturfonds 2021 – 2027 (Entwurf)</a:t>
            </a:r>
            <a:endParaRPr lang="de-DE" sz="2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b="1" dirty="0"/>
              <a:t>Priorität 1</a:t>
            </a:r>
            <a:endParaRPr lang="de-DE" dirty="0"/>
          </a:p>
          <a:p>
            <a:r>
              <a:rPr lang="de-DE" dirty="0"/>
              <a:t>Förderung nachhaltiger Fischereien und der Erhaltung der aquatischen Bioressourcen</a:t>
            </a:r>
          </a:p>
          <a:p>
            <a:r>
              <a:rPr lang="de-DE" dirty="0"/>
              <a:t>(Art. 14 - 22)</a:t>
            </a:r>
          </a:p>
          <a:p>
            <a:pPr marL="0" indent="0">
              <a:buNone/>
            </a:pPr>
            <a:r>
              <a:rPr lang="de-DE" b="1" dirty="0"/>
              <a:t>Priorität 2</a:t>
            </a:r>
            <a:endParaRPr lang="de-DE" dirty="0"/>
          </a:p>
          <a:p>
            <a:r>
              <a:rPr lang="de-DE" dirty="0"/>
              <a:t>Förderung nachhaltiger Aquakulturtätigkeiten sowie der Verarbeitung und Vermarktung von Erzeugnissen der Fischerei und der Aquakultur</a:t>
            </a:r>
          </a:p>
          <a:p>
            <a:r>
              <a:rPr lang="de-DE" dirty="0"/>
              <a:t>(Art. 22 neu - </a:t>
            </a:r>
            <a:r>
              <a:rPr lang="de-DE" dirty="0" smtClean="0"/>
              <a:t>25)</a:t>
            </a:r>
          </a:p>
          <a:p>
            <a:pPr marL="0" indent="0">
              <a:buNone/>
            </a:pPr>
            <a:r>
              <a:rPr lang="de-DE" b="1" dirty="0" smtClean="0"/>
              <a:t>Priorität </a:t>
            </a:r>
            <a:r>
              <a:rPr lang="de-DE" b="1" dirty="0"/>
              <a:t>3</a:t>
            </a:r>
            <a:endParaRPr lang="de-DE" dirty="0"/>
          </a:p>
          <a:p>
            <a:r>
              <a:rPr lang="de-DE" dirty="0"/>
              <a:t>Ermöglichung des Wachstums einer nachhaltigen blauen Wirtschaft und Förderung der Entwicklung von Fischerei- und Aquakulturgemeinschaften in Küsten- und Binnengebieten </a:t>
            </a:r>
          </a:p>
          <a:p>
            <a:r>
              <a:rPr lang="de-DE" dirty="0"/>
              <a:t>(Art. 25 neu - 26)</a:t>
            </a:r>
          </a:p>
          <a:p>
            <a:pPr marL="0" indent="0">
              <a:buNone/>
            </a:pPr>
            <a:r>
              <a:rPr lang="de-DE" b="1" dirty="0"/>
              <a:t>Priorität 4</a:t>
            </a:r>
            <a:endParaRPr lang="de-DE" dirty="0"/>
          </a:p>
          <a:p>
            <a:r>
              <a:rPr lang="de-DE" dirty="0"/>
              <a:t>Stärkung der internationalen Meerespolitik und Schaffung sicherer, geschützter, sauberer und nachhaltig bewirtschafteter Meere und Ozeane</a:t>
            </a:r>
          </a:p>
          <a:p>
            <a:r>
              <a:rPr lang="de-DE" dirty="0"/>
              <a:t>(Art. 26 neu - 28)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509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56984" cy="634082"/>
          </a:xfrm>
        </p:spPr>
        <p:txBody>
          <a:bodyPr/>
          <a:lstStyle/>
          <a:p>
            <a:r>
              <a:rPr lang="de-DE" sz="2000" b="1" dirty="0" smtClean="0"/>
              <a:t>Europäischer Meeres-, Fischerei- und Aquakulturfonds 2021 – 2027 (Entwurf)</a:t>
            </a:r>
            <a:endParaRPr lang="de-DE" sz="2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b="1" dirty="0"/>
              <a:t>Priorität 1</a:t>
            </a:r>
            <a:endParaRPr lang="de-DE" dirty="0"/>
          </a:p>
          <a:p>
            <a:r>
              <a:rPr lang="de-DE" dirty="0"/>
              <a:t>Förderung nachhaltiger Fischereien und der Erhaltung der aquatischen Bioressourcen</a:t>
            </a:r>
          </a:p>
          <a:p>
            <a:r>
              <a:rPr lang="de-DE" dirty="0"/>
              <a:t>(Art. 14 - 22)</a:t>
            </a:r>
          </a:p>
          <a:p>
            <a:pPr marL="0" indent="0">
              <a:buNone/>
            </a:pPr>
            <a:r>
              <a:rPr lang="de-DE" b="1" dirty="0"/>
              <a:t>Priorität 2</a:t>
            </a:r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Förderung nachhaltiger Aquakulturtätigkeiten sowie der Verarbeitung und Vermarktung von Erzeugnissen der Fischerei und der Aquakultur</a:t>
            </a:r>
          </a:p>
          <a:p>
            <a:r>
              <a:rPr lang="de-DE" dirty="0"/>
              <a:t>(Art. 22 neu - </a:t>
            </a:r>
            <a:r>
              <a:rPr lang="de-DE" dirty="0" smtClean="0"/>
              <a:t>25)</a:t>
            </a:r>
          </a:p>
          <a:p>
            <a:pPr marL="0" indent="0">
              <a:buNone/>
            </a:pPr>
            <a:r>
              <a:rPr lang="de-DE" b="1" dirty="0" smtClean="0"/>
              <a:t>Priorität </a:t>
            </a:r>
            <a:r>
              <a:rPr lang="de-DE" b="1" dirty="0"/>
              <a:t>3</a:t>
            </a:r>
            <a:endParaRPr lang="de-DE" dirty="0"/>
          </a:p>
          <a:p>
            <a:r>
              <a:rPr lang="de-DE" dirty="0"/>
              <a:t>Ermöglichung des Wachstums einer nachhaltigen blauen Wirtschaft und Förderung der Entwicklung von Fischerei- und Aquakulturgemeinschaften in Küsten- und Binnengebieten </a:t>
            </a:r>
          </a:p>
          <a:p>
            <a:r>
              <a:rPr lang="de-DE" dirty="0"/>
              <a:t>(Art. 25 neu - 26)</a:t>
            </a:r>
          </a:p>
          <a:p>
            <a:pPr marL="0" indent="0">
              <a:buNone/>
            </a:pPr>
            <a:r>
              <a:rPr lang="de-DE" b="1" dirty="0"/>
              <a:t>Priorität 4</a:t>
            </a:r>
            <a:endParaRPr lang="de-DE" dirty="0"/>
          </a:p>
          <a:p>
            <a:r>
              <a:rPr lang="de-DE" dirty="0"/>
              <a:t>Stärkung der internationalen Meerespolitik und Schaffung sicherer, geschützter, sauberer und nachhaltig bewirtschafteter Meere und Ozeane</a:t>
            </a:r>
          </a:p>
          <a:p>
            <a:r>
              <a:rPr lang="de-DE" dirty="0"/>
              <a:t>(Art. 26 neu - 28)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172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504" y="620688"/>
            <a:ext cx="8856984" cy="634082"/>
          </a:xfrm>
        </p:spPr>
        <p:txBody>
          <a:bodyPr/>
          <a:lstStyle/>
          <a:p>
            <a:r>
              <a:rPr lang="de-DE" sz="2000" b="1" dirty="0" smtClean="0"/>
              <a:t>Europäischer Meeres-, Fischerei- und Aquakulturfonds 2021 – 2027 (Entwurf)</a:t>
            </a:r>
            <a:endParaRPr lang="de-DE" sz="20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de-DE" b="1" dirty="0"/>
              <a:t>Priorität 1</a:t>
            </a:r>
            <a:endParaRPr lang="de-DE" dirty="0"/>
          </a:p>
          <a:p>
            <a:r>
              <a:rPr lang="de-DE" dirty="0"/>
              <a:t>Förderung nachhaltiger Fischereien und der Erhaltung der aquatischen Bioressourcen</a:t>
            </a:r>
          </a:p>
          <a:p>
            <a:r>
              <a:rPr lang="de-DE" dirty="0"/>
              <a:t>(Art. 14 - 22)</a:t>
            </a:r>
          </a:p>
          <a:p>
            <a:pPr marL="0" indent="0">
              <a:buNone/>
            </a:pPr>
            <a:r>
              <a:rPr lang="de-DE" b="1" dirty="0"/>
              <a:t>Priorität 2</a:t>
            </a:r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Förderung nachhaltiger Aquakulturtätigkeiten sowie der Verarbeitung und Vermarktung von Erzeugnissen der Fischerei und der Aquakultur</a:t>
            </a:r>
          </a:p>
          <a:p>
            <a:r>
              <a:rPr lang="de-DE" dirty="0"/>
              <a:t>(Art. 22 neu - </a:t>
            </a:r>
            <a:r>
              <a:rPr lang="de-DE" dirty="0" smtClean="0"/>
              <a:t>25)</a:t>
            </a:r>
          </a:p>
          <a:p>
            <a:pPr marL="0" indent="0">
              <a:buNone/>
            </a:pPr>
            <a:r>
              <a:rPr lang="de-DE" b="1" dirty="0" smtClean="0"/>
              <a:t>Priorität </a:t>
            </a:r>
            <a:r>
              <a:rPr lang="de-DE" b="1" dirty="0"/>
              <a:t>3</a:t>
            </a:r>
            <a:endParaRPr lang="de-DE" dirty="0"/>
          </a:p>
          <a:p>
            <a:r>
              <a:rPr lang="de-DE" dirty="0"/>
              <a:t>Ermöglichung des Wachstums einer nachhaltigen blauen Wirtschaft und </a:t>
            </a:r>
            <a:r>
              <a:rPr lang="de-DE" dirty="0">
                <a:solidFill>
                  <a:srgbClr val="FF0000"/>
                </a:solidFill>
              </a:rPr>
              <a:t>Förderung der Entwicklung von Fischerei- und Aquakulturgemeinschaften in Küsten- und Binnengebieten </a:t>
            </a:r>
          </a:p>
          <a:p>
            <a:r>
              <a:rPr lang="de-DE" dirty="0"/>
              <a:t>(Art. 25 neu - 26)</a:t>
            </a:r>
          </a:p>
          <a:p>
            <a:pPr marL="0" indent="0">
              <a:buNone/>
            </a:pPr>
            <a:r>
              <a:rPr lang="de-DE" b="1" dirty="0"/>
              <a:t>Priorität 4</a:t>
            </a:r>
            <a:endParaRPr lang="de-DE" dirty="0"/>
          </a:p>
          <a:p>
            <a:r>
              <a:rPr lang="de-DE" dirty="0"/>
              <a:t>Stärkung der internationalen Meerespolitik und Schaffung sicherer, geschützter, sauberer und nachhaltig bewirtschafteter Meere und Ozeane</a:t>
            </a:r>
          </a:p>
          <a:p>
            <a:r>
              <a:rPr lang="de-DE" dirty="0"/>
              <a:t>(Art. 26 neu - 28)</a:t>
            </a:r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34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752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de-DE" sz="2400" b="1" dirty="0"/>
              <a:t>Maßnahmenprogramm zur Agenda </a:t>
            </a:r>
            <a:endParaRPr lang="de-DE" sz="2400" dirty="0"/>
          </a:p>
          <a:p>
            <a:pPr marL="0" indent="0" algn="ctr">
              <a:buNone/>
            </a:pPr>
            <a:r>
              <a:rPr lang="de-DE" sz="2400" b="1" dirty="0"/>
              <a:t>„Anpassung von Land- und Forstwirtschaft sowie Fischerei und Aquakultur an den Klimawandel“</a:t>
            </a:r>
            <a:endParaRPr lang="de-DE" sz="2400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35</a:t>
            </a:fld>
            <a:endParaRPr lang="de-DE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834743"/>
              </p:ext>
            </p:extLst>
          </p:nvPr>
        </p:nvGraphicFramePr>
        <p:xfrm>
          <a:off x="539552" y="2348880"/>
          <a:ext cx="7992888" cy="38164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611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317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2843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Maßnahmen: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Akteure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0307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"/>
                      </a:pPr>
                      <a:r>
                        <a:rPr lang="de-DE" sz="1400" dirty="0">
                          <a:effectLst/>
                        </a:rPr>
                        <a:t>Aufbau eines Netzwerks „Pilotbetriebe“ mit wissenschaftlicher Begleitung, Farmer-Field-Schools, regionale Ackerbaunetzwerke oder bundesweite Kompetenzzentren (mit iterativen Lernkonzepten), etc.</a:t>
                      </a: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"/>
                      </a:pPr>
                      <a:r>
                        <a:rPr lang="de-DE" sz="1400" dirty="0">
                          <a:effectLst/>
                        </a:rPr>
                        <a:t>Bund und Länder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63687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"/>
                      </a:pPr>
                      <a:r>
                        <a:rPr lang="de-DE" sz="1400">
                          <a:effectLst/>
                        </a:rPr>
                        <a:t>Verstärkte Integration der Thematik „Anpassung an den Klimawandel“ in die Aus- und Weiterbildungs-, Qualifizierungs- und Beratungsangebote, verbesserte Sensibilisierung der Öffentlichkeit zu dem Thema Klimawandel und Landwirtschaft </a:t>
                      </a:r>
                    </a:p>
                    <a:p>
                      <a:pPr marL="228600" algn="just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 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"/>
                      </a:pPr>
                      <a:r>
                        <a:rPr lang="de-DE" sz="1400" dirty="0">
                          <a:effectLst/>
                        </a:rPr>
                        <a:t>Länder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22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"/>
                      </a:pPr>
                      <a:r>
                        <a:rPr lang="de-DE" sz="1400">
                          <a:effectLst/>
                        </a:rPr>
                        <a:t>Entwicklung von digitalen Angeboten und Instrumenten 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"/>
                      </a:pPr>
                      <a:r>
                        <a:rPr lang="de-DE" sz="1400" dirty="0" smtClean="0">
                          <a:effectLst/>
                        </a:rPr>
                        <a:t>Bund </a:t>
                      </a:r>
                      <a:r>
                        <a:rPr lang="de-DE" sz="1400" dirty="0">
                          <a:effectLst/>
                        </a:rPr>
                        <a:t>und Länder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3183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8072203"/>
              </p:ext>
            </p:extLst>
          </p:nvPr>
        </p:nvGraphicFramePr>
        <p:xfrm>
          <a:off x="467544" y="1196751"/>
          <a:ext cx="8136903" cy="47525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559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7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0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Maßnahmen: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>
                          <a:effectLst/>
                        </a:rPr>
                        <a:t>Akteure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437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1300"/>
                        </a:spcAft>
                        <a:buFont typeface="Symbol"/>
                        <a:buChar char=""/>
                      </a:pPr>
                      <a:r>
                        <a:rPr lang="de-DE" sz="1400" dirty="0">
                          <a:effectLst/>
                        </a:rPr>
                        <a:t>Züchtungsprogramme mit dem Ziel der Entwicklung klimaangepasster Kulturpflanzen und –</a:t>
                      </a:r>
                      <a:r>
                        <a:rPr lang="de-DE" sz="1400" dirty="0" err="1">
                          <a:effectLst/>
                        </a:rPr>
                        <a:t>sorten</a:t>
                      </a:r>
                      <a:r>
                        <a:rPr lang="de-DE" sz="1400" dirty="0">
                          <a:effectLst/>
                        </a:rPr>
                        <a:t> (insbesondere mit verbesserter Stresstoleranz und Ressourceneffizienz) und sowie klimaangepasster und robuster Nutztierrassen (einschließlich Aquakultur)  und unter Abwägung zwischen Leistungssteigerung und Tiergesundheit.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"/>
                      </a:pPr>
                      <a:r>
                        <a:rPr lang="de-DE" sz="1400" dirty="0">
                          <a:effectLst/>
                        </a:rPr>
                        <a:t>Bund, Länder, Wirtschaft 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964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1300"/>
                        </a:spcAft>
                        <a:buFont typeface="Symbol"/>
                        <a:buChar char=""/>
                      </a:pPr>
                      <a:r>
                        <a:rPr lang="de-DE" sz="1400">
                          <a:effectLst/>
                        </a:rPr>
                        <a:t>Züchterische Bearbeitung eines breiten Spektrums von Kulturpflanzen- und Nutztierarten einschließlich neuer und in der Landwirtschaft wenig genutzter Pflanzen- und Tierarten 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"/>
                      </a:pPr>
                      <a:r>
                        <a:rPr lang="de-DE" sz="1400" dirty="0">
                          <a:effectLst/>
                        </a:rPr>
                        <a:t>Bund, Länder, Wirtschaft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9820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"/>
                      </a:pPr>
                      <a:r>
                        <a:rPr lang="de-DE" sz="1400">
                          <a:effectLst/>
                        </a:rPr>
                        <a:t>Erhaltung und Erschließung genetischer Ressourcen für die Züchtung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"/>
                      </a:pPr>
                      <a:r>
                        <a:rPr lang="de-DE" sz="1400" dirty="0">
                          <a:effectLst/>
                        </a:rPr>
                        <a:t>Bund ,Länder, Wirtschaft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964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"/>
                      </a:pPr>
                      <a:r>
                        <a:rPr lang="de-DE" sz="1400">
                          <a:effectLst/>
                        </a:rPr>
                        <a:t>Entwicklung und Implementierung innovativer Züchtungsverfahren und –methoden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"/>
                      </a:pPr>
                      <a:r>
                        <a:rPr lang="de-DE" sz="1400">
                          <a:effectLst/>
                        </a:rPr>
                        <a:t>Schaffung der rechtlichen Voraussetzungen auf EU-Ebene zur Anwendung neuer Züchtungsmethoden</a:t>
                      </a:r>
                      <a:endParaRPr lang="de-DE" sz="140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"/>
                      </a:pPr>
                      <a:r>
                        <a:rPr lang="de-DE" sz="1400" dirty="0">
                          <a:effectLst/>
                        </a:rPr>
                        <a:t>Bund, Länder, Wirtschaft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de-DE" sz="1400" dirty="0">
                          <a:effectLst/>
                        </a:rPr>
                        <a:t> </a:t>
                      </a: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"/>
                      </a:pPr>
                      <a:r>
                        <a:rPr lang="de-DE" sz="1400" dirty="0">
                          <a:effectLst/>
                        </a:rPr>
                        <a:t>Bund</a:t>
                      </a:r>
                      <a:endParaRPr lang="de-DE" sz="1400" dirty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36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467544" y="548680"/>
            <a:ext cx="80648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/>
              <a:t>Anpassung von Land- und Forstwirtschaft sowie Fischerei und Aquakultur </a:t>
            </a:r>
            <a:endParaRPr lang="de-DE" b="1" dirty="0" smtClean="0"/>
          </a:p>
          <a:p>
            <a:pPr algn="ctr"/>
            <a:r>
              <a:rPr lang="de-DE" b="1" dirty="0" smtClean="0"/>
              <a:t>an </a:t>
            </a:r>
            <a:r>
              <a:rPr lang="de-DE" b="1" dirty="0"/>
              <a:t>den </a:t>
            </a:r>
            <a:r>
              <a:rPr lang="de-DE" b="1" dirty="0" smtClean="0"/>
              <a:t>Klimawandel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47376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l"/>
            <a:r>
              <a:rPr lang="de-DE" sz="1600" dirty="0" smtClean="0"/>
              <a:t/>
            </a:r>
            <a:br>
              <a:rPr lang="de-DE" sz="1600" dirty="0" smtClean="0"/>
            </a:br>
            <a:endParaRPr lang="de-DE" sz="16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de-DE" u="sng" dirty="0"/>
              <a:t>Aktuelle Fragen der Aquakultur und der Fischerei</a:t>
            </a:r>
          </a:p>
          <a:p>
            <a:pPr marL="0" indent="0">
              <a:buNone/>
            </a:pPr>
            <a:endParaRPr lang="de-DE" dirty="0"/>
          </a:p>
          <a:p>
            <a:pPr marL="285750" indent="-285750"/>
            <a:r>
              <a:rPr lang="de-DE" b="1" dirty="0">
                <a:solidFill>
                  <a:srgbClr val="FF0000"/>
                </a:solidFill>
              </a:rPr>
              <a:t>Zahlen zur sächsischen Aquakultur 2019</a:t>
            </a:r>
          </a:p>
          <a:p>
            <a:pPr marL="285750" indent="-285750"/>
            <a:r>
              <a:rPr lang="de-DE" b="1" dirty="0"/>
              <a:t>Zahlen zur sächsischen </a:t>
            </a:r>
            <a:r>
              <a:rPr lang="de-DE" b="1" dirty="0" smtClean="0"/>
              <a:t>Fischerei 2019</a:t>
            </a:r>
            <a:endParaRPr lang="de-DE" b="1" dirty="0"/>
          </a:p>
          <a:p>
            <a:pPr marL="285750" indent="-285750"/>
            <a:r>
              <a:rPr lang="de-DE" b="1" dirty="0" smtClean="0"/>
              <a:t>Nationale </a:t>
            </a:r>
            <a:r>
              <a:rPr lang="de-DE" b="1" dirty="0"/>
              <a:t>Rahmenrichtlinie Prädatoren</a:t>
            </a:r>
          </a:p>
          <a:p>
            <a:pPr marL="285750" indent="-285750"/>
            <a:r>
              <a:rPr lang="de-DE" b="1" dirty="0"/>
              <a:t>Nationales </a:t>
            </a:r>
            <a:r>
              <a:rPr lang="de-DE" b="1" dirty="0" err="1"/>
              <a:t>Tierwohlmonitoring</a:t>
            </a:r>
            <a:endParaRPr lang="de-DE" b="1" dirty="0"/>
          </a:p>
          <a:p>
            <a:pPr marL="285750" indent="-285750"/>
            <a:r>
              <a:rPr lang="de-DE" b="1" dirty="0" smtClean="0"/>
              <a:t>Förderung </a:t>
            </a:r>
            <a:r>
              <a:rPr lang="de-DE" b="1" dirty="0"/>
              <a:t>Europäischer Meeres- und Fischereifonds, </a:t>
            </a:r>
            <a:r>
              <a:rPr lang="de-DE" b="1" dirty="0" smtClean="0"/>
              <a:t>EMFF</a:t>
            </a:r>
          </a:p>
          <a:p>
            <a:pPr marL="285750" indent="-285750"/>
            <a:r>
              <a:rPr lang="de-DE" b="1" dirty="0" smtClean="0"/>
              <a:t>Ausblick </a:t>
            </a:r>
            <a:r>
              <a:rPr lang="de-DE" b="1" dirty="0"/>
              <a:t>2021 - </a:t>
            </a:r>
            <a:r>
              <a:rPr lang="de-DE" b="1" dirty="0" smtClean="0"/>
              <a:t>2027</a:t>
            </a:r>
            <a:endParaRPr lang="de-DE" b="1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4</a:t>
            </a:fld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205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pPr algn="l"/>
            <a:r>
              <a:rPr lang="de-DE" sz="2000" dirty="0"/>
              <a:t>Zahlen zur sächsischen Aquakultur 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5</a:t>
            </a:fld>
            <a:endParaRPr lang="de-DE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0141585"/>
              </p:ext>
            </p:extLst>
          </p:nvPr>
        </p:nvGraphicFramePr>
        <p:xfrm>
          <a:off x="467544" y="83671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eck 6"/>
          <p:cNvSpPr/>
          <p:nvPr/>
        </p:nvSpPr>
        <p:spPr>
          <a:xfrm>
            <a:off x="1187624" y="5229200"/>
            <a:ext cx="7272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dirty="0" smtClean="0"/>
              <a:t>2012             2013               2014               2015               2016               2017               2018               2019*</a:t>
            </a:r>
            <a:endParaRPr lang="de-DE" sz="1400" dirty="0"/>
          </a:p>
        </p:txBody>
      </p:sp>
      <p:sp>
        <p:nvSpPr>
          <p:cNvPr id="8" name="Rechteck 7"/>
          <p:cNvSpPr/>
          <p:nvPr/>
        </p:nvSpPr>
        <p:spPr>
          <a:xfrm>
            <a:off x="683568" y="5949280"/>
            <a:ext cx="8303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Quelle: Statistisches Landesamt des Freistaates Sachsen, *Angaben für  2019 vorläufig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2030779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6</a:t>
            </a:fld>
            <a:endParaRPr lang="de-DE"/>
          </a:p>
        </p:txBody>
      </p:sp>
      <p:graphicFrame>
        <p:nvGraphicFramePr>
          <p:cNvPr id="10" name="Inhaltsplatzhalt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1470541"/>
              </p:ext>
            </p:extLst>
          </p:nvPr>
        </p:nvGraphicFramePr>
        <p:xfrm>
          <a:off x="467544" y="1196752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62074"/>
          </a:xfrm>
        </p:spPr>
        <p:txBody>
          <a:bodyPr/>
          <a:lstStyle/>
          <a:p>
            <a:pPr algn="l"/>
            <a:r>
              <a:rPr lang="de-DE" sz="2000" dirty="0" smtClean="0"/>
              <a:t>Erzeugung von Fischen in Aquakultur </a:t>
            </a:r>
            <a:r>
              <a:rPr lang="de-DE" sz="2000" dirty="0"/>
              <a:t>2019</a:t>
            </a:r>
          </a:p>
        </p:txBody>
      </p:sp>
      <p:sp>
        <p:nvSpPr>
          <p:cNvPr id="2" name="Rechteck 1"/>
          <p:cNvSpPr/>
          <p:nvPr/>
        </p:nvSpPr>
        <p:spPr>
          <a:xfrm>
            <a:off x="323528" y="5661248"/>
            <a:ext cx="84249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/>
              <a:t>Quelle: Statistisches Landesamt des Freistaates Sachsen, </a:t>
            </a:r>
            <a:r>
              <a:rPr lang="de-DE" dirty="0" smtClean="0"/>
              <a:t>vorläufige Angaben </a:t>
            </a:r>
            <a:r>
              <a:rPr lang="de-DE" dirty="0"/>
              <a:t>für  </a:t>
            </a:r>
            <a:r>
              <a:rPr lang="de-DE" dirty="0" smtClean="0"/>
              <a:t>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7959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562074"/>
          </a:xfrm>
        </p:spPr>
        <p:txBody>
          <a:bodyPr/>
          <a:lstStyle/>
          <a:p>
            <a:pPr algn="l"/>
            <a:r>
              <a:rPr lang="de-DE" sz="2000" dirty="0" smtClean="0"/>
              <a:t>Karpfenerzeugung </a:t>
            </a:r>
            <a:r>
              <a:rPr lang="de-DE" sz="2000" dirty="0"/>
              <a:t>2019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Ulrike Weniger  Referat 35 - SMEKUL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20618"/>
              </p:ext>
            </p:extLst>
          </p:nvPr>
        </p:nvGraphicFramePr>
        <p:xfrm>
          <a:off x="467544" y="126876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hteck 6"/>
          <p:cNvSpPr/>
          <p:nvPr/>
        </p:nvSpPr>
        <p:spPr>
          <a:xfrm>
            <a:off x="683568" y="5949280"/>
            <a:ext cx="830395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dirty="0" smtClean="0"/>
              <a:t>Quelle: Statistisches </a:t>
            </a:r>
            <a:r>
              <a:rPr lang="de-DE" sz="1600" dirty="0"/>
              <a:t>L</a:t>
            </a:r>
            <a:r>
              <a:rPr lang="de-DE" sz="1600" dirty="0" smtClean="0"/>
              <a:t>andesamt des Freistaates Sachsen, *Angaben für  2019 vorläufig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10730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325" y="71610"/>
            <a:ext cx="8229600" cy="765102"/>
          </a:xfrm>
        </p:spPr>
        <p:txBody>
          <a:bodyPr/>
          <a:lstStyle/>
          <a:p>
            <a:pPr algn="l"/>
            <a:r>
              <a:rPr lang="de-DE" sz="2000" dirty="0"/>
              <a:t>Zahlen zur sächsischen Aquakultur </a:t>
            </a:r>
            <a:r>
              <a:rPr lang="de-DE" sz="2000" dirty="0" smtClean="0"/>
              <a:t>2019</a:t>
            </a:r>
            <a:br>
              <a:rPr lang="de-DE" sz="2000" dirty="0" smtClean="0"/>
            </a:br>
            <a:r>
              <a:rPr lang="de-DE" sz="1800" dirty="0" smtClean="0"/>
              <a:t>(Quelle: LfULG, Fischereibehörde) </a:t>
            </a:r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Ulrike Weniger  Referat 35 - SMEKUL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8</a:t>
            </a:fld>
            <a:endParaRPr lang="de-D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2049" name="Diagramm 3" descr="cid:image011.png@01D5E8A7.350748F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92369" cy="566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hteck 7"/>
          <p:cNvSpPr/>
          <p:nvPr/>
        </p:nvSpPr>
        <p:spPr>
          <a:xfrm>
            <a:off x="3448166" y="90872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b="1" dirty="0"/>
              <a:t>Mittlere Teichwassertemperatur (10 cm Tiefe) für den Zeitraum Juni bis </a:t>
            </a:r>
            <a:r>
              <a:rPr lang="de-DE" b="1" dirty="0" smtClean="0"/>
              <a:t>August </a:t>
            </a:r>
            <a:r>
              <a:rPr lang="de-DE" b="1" dirty="0"/>
              <a:t>von 1959 bis </a:t>
            </a:r>
            <a:r>
              <a:rPr lang="de-DE" b="1" dirty="0" smtClean="0"/>
              <a:t>heute (Quelle: LfULG, Referat 76)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738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169168"/>
            <a:ext cx="8229600" cy="641494"/>
          </a:xfrm>
        </p:spPr>
        <p:txBody>
          <a:bodyPr/>
          <a:lstStyle/>
          <a:p>
            <a:pPr algn="l"/>
            <a:r>
              <a:rPr lang="de-DE" sz="2000" dirty="0"/>
              <a:t>Zahlen zur sächsischen Aquakultur </a:t>
            </a:r>
            <a:r>
              <a:rPr lang="de-DE" sz="2000" dirty="0" smtClean="0"/>
              <a:t>2019</a:t>
            </a:r>
            <a:br>
              <a:rPr lang="de-DE" sz="2000" dirty="0" smtClean="0"/>
            </a:br>
            <a:r>
              <a:rPr lang="de-DE" sz="1800" dirty="0"/>
              <a:t>(Quelle: LfULG, Fischereibehörde)</a:t>
            </a:r>
            <a:r>
              <a:rPr lang="de-DE" sz="2800" dirty="0"/>
              <a:t/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Ulrike Weniger  Referat 35 - SMEKUL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CE695-1DC2-4A42-9A75-97DEB96913CC}" type="slidenum">
              <a:rPr lang="de-DE" smtClean="0"/>
              <a:t>9</a:t>
            </a:fld>
            <a:endParaRPr lang="de-DE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pic>
        <p:nvPicPr>
          <p:cNvPr id="4097" name="Grafik 6" descr="cid:image012.png@01D5E8A7.350748F0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10662"/>
            <a:ext cx="7704856" cy="5642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54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arissa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Larissa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Larissa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2332</Words>
  <Application>Microsoft Office PowerPoint</Application>
  <PresentationFormat>Bildschirmpräsentation (4:3)</PresentationFormat>
  <Paragraphs>516</Paragraphs>
  <Slides>36</Slides>
  <Notes>35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36</vt:i4>
      </vt:variant>
    </vt:vector>
  </HeadingPairs>
  <TitlesOfParts>
    <vt:vector size="45" baseType="lpstr">
      <vt:lpstr>ＭＳ Ｐゴシック</vt:lpstr>
      <vt:lpstr>Arial</vt:lpstr>
      <vt:lpstr>Arial Unicode MS</vt:lpstr>
      <vt:lpstr>Calibri</vt:lpstr>
      <vt:lpstr>MS Mincho</vt:lpstr>
      <vt:lpstr>Symbol</vt:lpstr>
      <vt:lpstr>Times New Roman</vt:lpstr>
      <vt:lpstr>Wingdings</vt:lpstr>
      <vt:lpstr>Larissa</vt:lpstr>
      <vt:lpstr>Aktuelle Fragen der Aquakultur und der Fischerei im Freistaat Sachsen</vt:lpstr>
      <vt:lpstr>PowerPoint-Präsentation</vt:lpstr>
      <vt:lpstr> </vt:lpstr>
      <vt:lpstr> </vt:lpstr>
      <vt:lpstr>Zahlen zur sächsischen Aquakultur 2019</vt:lpstr>
      <vt:lpstr>Erzeugung von Fischen in Aquakultur 2019</vt:lpstr>
      <vt:lpstr>Karpfenerzeugung 2019</vt:lpstr>
      <vt:lpstr>Zahlen zur sächsischen Aquakultur 2019 (Quelle: LfULG, Fischereibehörde)  </vt:lpstr>
      <vt:lpstr>Zahlen zur sächsischen Aquakultur 2019 (Quelle: LfULG, Fischereibehörde) </vt:lpstr>
      <vt:lpstr>Entwicklung der Koi-Herpes-Virus Infektionen  in Sachsen von 2006 bis 2019  (Quelle: Fischgesundheitsdienst der sächsischen Tierseuchenkasse) </vt:lpstr>
      <vt:lpstr>Entwicklung der Koi-Herpes-Virus Infektionen  in Sachsen von 2003 bis 2019  (Quelle: Fischgesundheitsdienst der sächsischen Tierseuchenkasse) </vt:lpstr>
      <vt:lpstr> </vt:lpstr>
      <vt:lpstr>PowerPoint-Präsentation</vt:lpstr>
      <vt:lpstr>Übersicht über die im Jahr 2019  ausgegebenen und gültigen Fischereischeine (Quelle: Fischereibehörde)</vt:lpstr>
      <vt:lpstr> </vt:lpstr>
      <vt:lpstr> </vt:lpstr>
      <vt:lpstr>Ausgleich von durch geschützte Tiere verursachte  Schäden in der Fischerei und Aquakultur</vt:lpstr>
      <vt:lpstr> </vt:lpstr>
      <vt:lpstr>Nationales Tierwohl-Monitoring</vt:lpstr>
      <vt:lpstr>Nationales Tierwohl-Monitoring – Einladung zur Mitwirkung</vt:lpstr>
      <vt:lpstr> </vt:lpstr>
      <vt:lpstr>PowerPoint-Präsentation</vt:lpstr>
      <vt:lpstr>PowerPoint-Präsentation</vt:lpstr>
      <vt:lpstr>PowerPoint-Präsentation</vt:lpstr>
      <vt:lpstr>PowerPoint-Präsentation</vt:lpstr>
      <vt:lpstr>Teichförderung nach RL TWN/2015 Auszahlung 2018-2019</vt:lpstr>
      <vt:lpstr>Teichförderung nach RL TWN/2015</vt:lpstr>
      <vt:lpstr>Teichförderung nach RL TWN/2015</vt:lpstr>
      <vt:lpstr>Teichförderung nach RL TWN/2015</vt:lpstr>
      <vt:lpstr>Teichförderung nach Richtlinie TWN/2015 </vt:lpstr>
      <vt:lpstr> </vt:lpstr>
      <vt:lpstr>Europäischer Meeres-, Fischerei- und Aquakulturfonds 2021 – 2027 (Entwurf)</vt:lpstr>
      <vt:lpstr>Europäischer Meeres-, Fischerei- und Aquakulturfonds 2021 – 2027 (Entwurf)</vt:lpstr>
      <vt:lpstr>Europäischer Meeres-, Fischerei- und Aquakulturfonds 2021 – 2027 (Entwurf)</vt:lpstr>
      <vt:lpstr>PowerPoint-Präsentation</vt:lpstr>
      <vt:lpstr>PowerPoint-Präsentation</vt:lpstr>
    </vt:vector>
  </TitlesOfParts>
  <Company>SID NLL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Aktuelle Fragen der Aquakultur und der Fischerei im Freistaat Sachsen</dc:title>
  <dc:creator>Weniger, Ulrike - SMUL</dc:creator>
  <cp:lastModifiedBy>Weniger, Ulrike - SMUL</cp:lastModifiedBy>
  <cp:revision>98</cp:revision>
  <cp:lastPrinted>2020-03-02T17:10:55Z</cp:lastPrinted>
  <dcterms:created xsi:type="dcterms:W3CDTF">2020-02-18T14:46:53Z</dcterms:created>
  <dcterms:modified xsi:type="dcterms:W3CDTF">2021-06-24T14:18:45Z</dcterms:modified>
</cp:coreProperties>
</file>