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9" r:id="rId2"/>
  </p:sldMasterIdLst>
  <p:notesMasterIdLst>
    <p:notesMasterId r:id="rId34"/>
  </p:notesMasterIdLst>
  <p:handoutMasterIdLst>
    <p:handoutMasterId r:id="rId35"/>
  </p:handoutMasterIdLst>
  <p:sldIdLst>
    <p:sldId id="283" r:id="rId3"/>
    <p:sldId id="456" r:id="rId4"/>
    <p:sldId id="457" r:id="rId5"/>
    <p:sldId id="458" r:id="rId6"/>
    <p:sldId id="459" r:id="rId7"/>
    <p:sldId id="464" r:id="rId8"/>
    <p:sldId id="460" r:id="rId9"/>
    <p:sldId id="461" r:id="rId10"/>
    <p:sldId id="358" r:id="rId11"/>
    <p:sldId id="300" r:id="rId12"/>
    <p:sldId id="301" r:id="rId13"/>
    <p:sldId id="302" r:id="rId14"/>
    <p:sldId id="303" r:id="rId15"/>
    <p:sldId id="463" r:id="rId16"/>
    <p:sldId id="304" r:id="rId17"/>
    <p:sldId id="306" r:id="rId18"/>
    <p:sldId id="305" r:id="rId19"/>
    <p:sldId id="307" r:id="rId20"/>
    <p:sldId id="308" r:id="rId21"/>
    <p:sldId id="309" r:id="rId22"/>
    <p:sldId id="359" r:id="rId23"/>
    <p:sldId id="360" r:id="rId24"/>
    <p:sldId id="312" r:id="rId25"/>
    <p:sldId id="361" r:id="rId26"/>
    <p:sldId id="362" r:id="rId27"/>
    <p:sldId id="408" r:id="rId28"/>
    <p:sldId id="410" r:id="rId29"/>
    <p:sldId id="409" r:id="rId30"/>
    <p:sldId id="465" r:id="rId31"/>
    <p:sldId id="368" r:id="rId32"/>
    <p:sldId id="364" r:id="rId33"/>
  </p:sldIdLst>
  <p:sldSz cx="9144000" cy="6858000" type="screen4x3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44"/>
    <a:srgbClr val="006600"/>
    <a:srgbClr val="F9A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26" autoAdjust="0"/>
    <p:restoredTop sz="94629" autoAdjust="0"/>
  </p:normalViewPr>
  <p:slideViewPr>
    <p:cSldViewPr>
      <p:cViewPr varScale="1">
        <p:scale>
          <a:sx n="109" d="100"/>
          <a:sy n="109" d="100"/>
        </p:scale>
        <p:origin x="133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550"/>
    </p:cViewPr>
  </p:sorter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Farn- und Samenpflanzen Sachsen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1-EC4F-4DFF-A91C-A40200ECE681}"/>
              </c:ext>
            </c:extLst>
          </c:dPt>
          <c:dPt>
            <c:idx val="1"/>
            <c:bubble3D val="0"/>
            <c:explosion val="5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EC4F-4DFF-A91C-A40200ECE681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EC4F-4DFF-A91C-A40200ECE681}"/>
              </c:ext>
            </c:extLst>
          </c:dPt>
          <c:dLbls>
            <c:dLbl>
              <c:idx val="0"/>
              <c:layout>
                <c:manualLayout>
                  <c:x val="-0.14422439111851529"/>
                  <c:y val="0.12537506931351891"/>
                </c:manualLayout>
              </c:layout>
              <c:numFmt formatCode="General" sourceLinked="0"/>
              <c:spPr/>
              <c:txPr>
                <a:bodyPr/>
                <a:lstStyle/>
                <a:p>
                  <a:pPr>
                    <a:defRPr sz="1050">
                      <a:solidFill>
                        <a:schemeClr val="bg1"/>
                      </a:solidFill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736859972039"/>
                      <c:h val="0.14450704225352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C4F-4DFF-A91C-A40200ECE681}"/>
                </c:ext>
              </c:extLst>
            </c:dLbl>
            <c:dLbl>
              <c:idx val="1"/>
              <c:layout>
                <c:manualLayout>
                  <c:x val="-8.9372031951113692E-2"/>
                  <c:y val="9.3765332150382616E-2"/>
                </c:manualLayout>
              </c:layout>
              <c:tx>
                <c:rich>
                  <a:bodyPr/>
                  <a:lstStyle/>
                  <a:p>
                    <a:pPr>
                      <a:defRPr sz="1050">
                        <a:solidFill>
                          <a:schemeClr val="bg1"/>
                        </a:solidFill>
                      </a:defRPr>
                    </a:pPr>
                    <a:r>
                      <a:rPr lang="en-US" sz="1050" dirty="0" err="1">
                        <a:solidFill>
                          <a:schemeClr val="bg1"/>
                        </a:solidFill>
                      </a:rPr>
                      <a:t>Neopyhten</a:t>
                    </a:r>
                    <a:r>
                      <a:rPr lang="en-US" sz="1050" dirty="0">
                        <a:solidFill>
                          <a:schemeClr val="bg1"/>
                        </a:solidFill>
                      </a:rPr>
                      <a:t> 
17%</a:t>
                    </a:r>
                  </a:p>
                </c:rich>
              </c:tx>
              <c:numFmt formatCode="General" sourceLinked="0"/>
              <c:spPr/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4F-4DFF-A91C-A40200ECE681}"/>
                </c:ext>
              </c:extLst>
            </c:dLbl>
            <c:dLbl>
              <c:idx val="2"/>
              <c:layout>
                <c:manualLayout>
                  <c:x val="0.16335156874031484"/>
                  <c:y val="-0.18366263724076745"/>
                </c:manualLayout>
              </c:layout>
              <c:numFmt formatCode="General" sourceLinked="0"/>
              <c:spPr/>
              <c:txPr>
                <a:bodyPr/>
                <a:lstStyle/>
                <a:p>
                  <a:pPr>
                    <a:defRPr sz="1050">
                      <a:solidFill>
                        <a:schemeClr val="bg1"/>
                      </a:solidFill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4F-4DFF-A91C-A40200ECE681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de-DE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Tabelle1!$A$2:$A$4</c:f>
              <c:strCache>
                <c:ptCount val="3"/>
                <c:pt idx="0">
                  <c:v>Archäophyten</c:v>
                </c:pt>
                <c:pt idx="1">
                  <c:v>Neopyhten inkl. Unbeständige</c:v>
                </c:pt>
                <c:pt idx="2">
                  <c:v>Indigene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282</c:v>
                </c:pt>
                <c:pt idx="1">
                  <c:v>466</c:v>
                </c:pt>
                <c:pt idx="2">
                  <c:v>2046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C4F-4DFF-A91C-A40200ECE681}"/>
            </c:ext>
          </c:extLst>
        </c:ser>
        <c:dLbls>
          <c:dLblPos val="bestFit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1111111111111"/>
          <c:y val="6.1643835616438353E-2"/>
          <c:w val="0.87836257309941523"/>
          <c:h val="0.76255707762557079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chemeClr val="folHlink"/>
            </a:solidFill>
            <a:ln w="12686">
              <a:solidFill>
                <a:schemeClr val="tx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CC00"/>
              </a:solidFill>
              <a:ln w="126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699F-4485-BA8F-469E11F6C6E8}"/>
              </c:ext>
            </c:extLst>
          </c:dPt>
          <c:dPt>
            <c:idx val="1"/>
            <c:invertIfNegative val="0"/>
            <c:bubble3D val="0"/>
            <c:spPr>
              <a:solidFill>
                <a:srgbClr val="FFCC00"/>
              </a:solidFill>
              <a:ln w="126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699F-4485-BA8F-469E11F6C6E8}"/>
              </c:ext>
            </c:extLst>
          </c:dPt>
          <c:dPt>
            <c:idx val="2"/>
            <c:invertIfNegative val="0"/>
            <c:bubble3D val="0"/>
            <c:spPr>
              <a:solidFill>
                <a:srgbClr val="FF9900"/>
              </a:solidFill>
              <a:ln w="126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699F-4485-BA8F-469E11F6C6E8}"/>
              </c:ext>
            </c:extLst>
          </c:dPt>
          <c:dPt>
            <c:idx val="3"/>
            <c:invertIfNegative val="0"/>
            <c:bubble3D val="0"/>
            <c:spPr>
              <a:solidFill>
                <a:srgbClr val="FF9900"/>
              </a:solidFill>
              <a:ln w="126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699F-4485-BA8F-469E11F6C6E8}"/>
              </c:ext>
            </c:extLst>
          </c:dPt>
          <c:dPt>
            <c:idx val="4"/>
            <c:invertIfNegative val="0"/>
            <c:bubble3D val="0"/>
            <c:spPr>
              <a:solidFill>
                <a:srgbClr val="99CC00"/>
              </a:solidFill>
              <a:ln w="12686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699F-4485-BA8F-469E11F6C6E8}"/>
              </c:ext>
            </c:extLst>
          </c:dPt>
          <c:cat>
            <c:strRef>
              <c:f>Sheet1!$A$2:$A$6</c:f>
              <c:strCache>
                <c:ptCount val="5"/>
                <c:pt idx="0">
                  <c:v>Triclopyr 1 %</c:v>
                </c:pt>
                <c:pt idx="1">
                  <c:v>Triclopyr 1 % + Additiv</c:v>
                </c:pt>
                <c:pt idx="2">
                  <c:v>Glyphosat 3 %</c:v>
                </c:pt>
                <c:pt idx="3">
                  <c:v>Glyphosat 3 % + Additiv</c:v>
                </c:pt>
                <c:pt idx="4">
                  <c:v>Mähen 6 x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93</c:v>
                </c:pt>
                <c:pt idx="1">
                  <c:v>96</c:v>
                </c:pt>
                <c:pt idx="2">
                  <c:v>77</c:v>
                </c:pt>
                <c:pt idx="3">
                  <c:v>89</c:v>
                </c:pt>
                <c:pt idx="4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99F-4485-BA8F-469E11F6C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534976"/>
        <c:axId val="167536512"/>
      </c:barChart>
      <c:lineChart>
        <c:grouping val="standard"/>
        <c:varyColors val="0"/>
        <c:ser>
          <c:idx val="0"/>
          <c:order val="1"/>
          <c:tx>
            <c:strRef>
              <c:f>Sheet1!$C$1</c:f>
              <c:strCache>
                <c:ptCount val="1"/>
              </c:strCache>
            </c:strRef>
          </c:tx>
          <c:spPr>
            <a:ln w="28542">
              <a:noFill/>
            </a:ln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Triclopyr 1 %</c:v>
                </c:pt>
                <c:pt idx="1">
                  <c:v>Triclopyr 1 % + Additiv</c:v>
                </c:pt>
                <c:pt idx="2">
                  <c:v>Glyphosat 3 %</c:v>
                </c:pt>
                <c:pt idx="3">
                  <c:v>Glyphosat 3 % + Additiv</c:v>
                </c:pt>
                <c:pt idx="4">
                  <c:v>Mähen 6 x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90</c:v>
                </c:pt>
                <c:pt idx="1">
                  <c:v>95</c:v>
                </c:pt>
                <c:pt idx="2">
                  <c:v>40</c:v>
                </c:pt>
                <c:pt idx="3">
                  <c:v>85</c:v>
                </c:pt>
                <c:pt idx="4">
                  <c:v>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99F-4485-BA8F-469E11F6C6E8}"/>
            </c:ext>
          </c:extLst>
        </c:ser>
        <c:ser>
          <c:idx val="1"/>
          <c:order val="2"/>
          <c:tx>
            <c:strRef>
              <c:f>Sheet1!$D$1</c:f>
              <c:strCache>
                <c:ptCount val="1"/>
              </c:strCache>
            </c:strRef>
          </c:tx>
          <c:spPr>
            <a:ln w="28542">
              <a:noFill/>
            </a:ln>
          </c:spPr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Triclopyr 1 %</c:v>
                </c:pt>
                <c:pt idx="1">
                  <c:v>Triclopyr 1 % + Additiv</c:v>
                </c:pt>
                <c:pt idx="2">
                  <c:v>Glyphosat 3 %</c:v>
                </c:pt>
                <c:pt idx="3">
                  <c:v>Glyphosat 3 % + Additiv</c:v>
                </c:pt>
                <c:pt idx="4">
                  <c:v>Mähen 6 x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95</c:v>
                </c:pt>
                <c:pt idx="1">
                  <c:v>97</c:v>
                </c:pt>
                <c:pt idx="2">
                  <c:v>95</c:v>
                </c:pt>
                <c:pt idx="3">
                  <c:v>97</c:v>
                </c:pt>
                <c:pt idx="4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699F-4485-BA8F-469E11F6C6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25371">
              <a:solidFill>
                <a:schemeClr val="tx1"/>
              </a:solidFill>
              <a:prstDash val="solid"/>
            </a:ln>
          </c:spPr>
        </c:hiLowLines>
        <c:marker val="1"/>
        <c:smooth val="0"/>
        <c:axId val="167546880"/>
        <c:axId val="167548416"/>
      </c:lineChart>
      <c:catAx>
        <c:axId val="167534976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98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675365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7536512"/>
        <c:scaling>
          <c:orientation val="minMax"/>
          <c:max val="100"/>
        </c:scaling>
        <c:delete val="0"/>
        <c:axPos val="l"/>
        <c:majorGridlines>
          <c:spPr>
            <a:ln w="3171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398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 dirty="0" smtClean="0"/>
                  <a:t>Wirkung </a:t>
                </a:r>
                <a:r>
                  <a:rPr lang="de-DE" dirty="0"/>
                  <a:t>(%)</a:t>
                </a:r>
              </a:p>
            </c:rich>
          </c:tx>
          <c:layout>
            <c:manualLayout>
              <c:xMode val="edge"/>
              <c:yMode val="edge"/>
              <c:x val="1.5990526574803151E-2"/>
              <c:y val="0.30387251411194433"/>
            </c:manualLayout>
          </c:layout>
          <c:overlay val="0"/>
          <c:spPr>
            <a:noFill/>
            <a:ln w="25371">
              <a:noFill/>
            </a:ln>
          </c:spPr>
        </c:title>
        <c:numFmt formatCode="General" sourceLinked="1"/>
        <c:majorTickMark val="cross"/>
        <c:minorTickMark val="none"/>
        <c:tickLblPos val="nextTo"/>
        <c:spPr>
          <a:ln w="317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398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67534976"/>
        <c:crosses val="autoZero"/>
        <c:crossBetween val="between"/>
        <c:majorUnit val="20"/>
      </c:valAx>
      <c:catAx>
        <c:axId val="167546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7548416"/>
        <c:crosses val="autoZero"/>
        <c:auto val="1"/>
        <c:lblAlgn val="ctr"/>
        <c:lblOffset val="100"/>
        <c:noMultiLvlLbl val="0"/>
      </c:catAx>
      <c:valAx>
        <c:axId val="16754841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67546880"/>
        <c:crosses val="max"/>
        <c:crossBetween val="between"/>
      </c:valAx>
      <c:spPr>
        <a:noFill/>
        <a:ln w="12686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9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60233918128655"/>
          <c:y val="0.16250000000000001"/>
          <c:w val="0.88187134502923981"/>
          <c:h val="0.589583333333333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27.05.2003</c:v>
                </c:pt>
              </c:strCache>
            </c:strRef>
          </c:tx>
          <c:spPr>
            <a:solidFill>
              <a:srgbClr val="FFFF99"/>
            </a:solidFill>
            <a:ln w="1133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2"/>
                <c:pt idx="0">
                  <c:v>Garlon 4     0,5 %</c:v>
                </c:pt>
                <c:pt idx="1">
                  <c:v>Garlon 4     33 %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2"/>
                <c:pt idx="0">
                  <c:v>49</c:v>
                </c:pt>
                <c:pt idx="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0D-4E25-8BDF-F364CA6C447F}"/>
            </c:ext>
          </c:extLst>
        </c:ser>
        <c:ser>
          <c:idx val="3"/>
          <c:order val="1"/>
          <c:tx>
            <c:strRef>
              <c:f>Sheet1!$G$1</c:f>
              <c:strCache>
                <c:ptCount val="1"/>
                <c:pt idx="0">
                  <c:v>16.09.2003</c:v>
                </c:pt>
              </c:strCache>
            </c:strRef>
          </c:tx>
          <c:spPr>
            <a:solidFill>
              <a:srgbClr val="FFCC00"/>
            </a:solidFill>
            <a:ln w="1133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2"/>
                <c:pt idx="0">
                  <c:v>Garlon 4     0,5 %</c:v>
                </c:pt>
                <c:pt idx="1">
                  <c:v>Garlon 4     33 %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2"/>
                <c:pt idx="0">
                  <c:v>96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0D-4E25-8BDF-F364CA6C447F}"/>
            </c:ext>
          </c:extLst>
        </c:ser>
        <c:ser>
          <c:idx val="4"/>
          <c:order val="2"/>
          <c:tx>
            <c:strRef>
              <c:f>Sheet1!$H$1</c:f>
              <c:strCache>
                <c:ptCount val="1"/>
                <c:pt idx="0">
                  <c:v>13.05.2004</c:v>
                </c:pt>
              </c:strCache>
            </c:strRef>
          </c:tx>
          <c:spPr>
            <a:solidFill>
              <a:srgbClr val="FF9900"/>
            </a:solidFill>
            <a:ln w="1133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2"/>
                <c:pt idx="0">
                  <c:v>Garlon 4     0,5 %</c:v>
                </c:pt>
                <c:pt idx="1">
                  <c:v>Garlon 4     33 %</c:v>
                </c:pt>
              </c:strCache>
            </c:strRef>
          </c:cat>
          <c:val>
            <c:numRef>
              <c:f>Sheet1!$H$2:$H$5</c:f>
              <c:numCache>
                <c:formatCode>General</c:formatCode>
                <c:ptCount val="2"/>
                <c:pt idx="0">
                  <c:v>87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0D-4E25-8BDF-F364CA6C447F}"/>
            </c:ext>
          </c:extLst>
        </c:ser>
        <c:ser>
          <c:idx val="6"/>
          <c:order val="3"/>
          <c:tx>
            <c:strRef>
              <c:f>Sheet1!$J$1</c:f>
              <c:strCache>
                <c:ptCount val="1"/>
                <c:pt idx="0">
                  <c:v>17.09.2004</c:v>
                </c:pt>
              </c:strCache>
            </c:strRef>
          </c:tx>
          <c:spPr>
            <a:solidFill>
              <a:srgbClr val="FF0000"/>
            </a:solidFill>
            <a:ln w="1133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2"/>
                <c:pt idx="0">
                  <c:v>Garlon 4     0,5 %</c:v>
                </c:pt>
                <c:pt idx="1">
                  <c:v>Garlon 4     33 %</c:v>
                </c:pt>
              </c:strCache>
            </c:strRef>
          </c:cat>
          <c:val>
            <c:numRef>
              <c:f>Sheet1!$J$2:$J$5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90D-4E25-8BDF-F364CA6C447F}"/>
            </c:ext>
          </c:extLst>
        </c:ser>
        <c:ser>
          <c:idx val="7"/>
          <c:order val="4"/>
          <c:tx>
            <c:strRef>
              <c:f>Sheet1!$K$1</c:f>
              <c:strCache>
                <c:ptCount val="1"/>
                <c:pt idx="0">
                  <c:v>15.09.2005</c:v>
                </c:pt>
              </c:strCache>
            </c:strRef>
          </c:tx>
          <c:spPr>
            <a:solidFill>
              <a:srgbClr val="800000"/>
            </a:solidFill>
            <a:ln w="11339">
              <a:solidFill>
                <a:schemeClr val="tx1"/>
              </a:solidFill>
              <a:prstDash val="solid"/>
            </a:ln>
          </c:spPr>
          <c:invertIfNegative val="0"/>
          <c:cat>
            <c:strRef>
              <c:f>Sheet1!$A$2:$A$5</c:f>
              <c:strCache>
                <c:ptCount val="2"/>
                <c:pt idx="0">
                  <c:v>Garlon 4     0,5 %</c:v>
                </c:pt>
                <c:pt idx="1">
                  <c:v>Garlon 4     33 %</c:v>
                </c:pt>
              </c:strCache>
            </c:strRef>
          </c:cat>
          <c:val>
            <c:numRef>
              <c:f>Sheet1!$K$2:$K$5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0D-4E25-8BDF-F364CA6C4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4276864"/>
        <c:axId val="184279040"/>
      </c:barChart>
      <c:catAx>
        <c:axId val="184276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5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Boniturtermine</a:t>
                </a:r>
              </a:p>
            </c:rich>
          </c:tx>
          <c:layout>
            <c:manualLayout>
              <c:xMode val="edge"/>
              <c:yMode val="edge"/>
              <c:x val="0.47251461988304094"/>
              <c:y val="0.83333333333333337"/>
            </c:manualLayout>
          </c:layout>
          <c:overlay val="0"/>
          <c:spPr>
            <a:noFill/>
            <a:ln w="2267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83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16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842790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84279040"/>
        <c:scaling>
          <c:orientation val="minMax"/>
          <c:max val="100"/>
        </c:scaling>
        <c:delete val="0"/>
        <c:axPos val="l"/>
        <c:majorGridlines>
          <c:spPr>
            <a:ln w="2835">
              <a:solidFill>
                <a:schemeClr val="tx1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50" b="0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Wirkung (%)</a:t>
                </a:r>
              </a:p>
            </c:rich>
          </c:tx>
          <c:layout>
            <c:manualLayout>
              <c:xMode val="edge"/>
              <c:yMode val="edge"/>
              <c:x val="1.8713450292397661E-2"/>
              <c:y val="0.34166666666666667"/>
            </c:manualLayout>
          </c:layout>
          <c:overlay val="0"/>
          <c:spPr>
            <a:noFill/>
            <a:ln w="2267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83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116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84276864"/>
        <c:crosses val="autoZero"/>
        <c:crossBetween val="between"/>
        <c:majorUnit val="20"/>
      </c:valAx>
      <c:spPr>
        <a:noFill/>
        <a:ln w="11339">
          <a:solidFill>
            <a:schemeClr val="tx1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18830409356725147"/>
          <c:y val="0.93125000000000002"/>
          <c:w val="0.73099415204678364"/>
          <c:h val="6.25E-2"/>
        </c:manualLayout>
      </c:layout>
      <c:overlay val="0"/>
      <c:spPr>
        <a:noFill/>
        <a:ln w="2835">
          <a:solidFill>
            <a:schemeClr val="tx1"/>
          </a:solidFill>
          <a:prstDash val="solid"/>
        </a:ln>
      </c:spPr>
      <c:txPr>
        <a:bodyPr/>
        <a:lstStyle/>
        <a:p>
          <a:pPr>
            <a:defRPr sz="1147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Relationship Id="rId4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49EF2-D95D-48C4-86F6-E1AC939F8E62}" type="datetimeFigureOut">
              <a:rPr lang="de-DE" smtClean="0"/>
              <a:t>26.04.2021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23F15-B8E0-4AF5-AD47-094EAB77229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502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A5B34-3221-43DD-8AA6-1201C66D5EF9}" type="datetimeFigureOut">
              <a:rPr lang="de-DE" smtClean="0"/>
              <a:t>26.04.2021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A9F8B-9273-4BEB-B7EA-F4D7D46C445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7614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 dirty="0" err="1"/>
              <a:t>test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15D55D-438A-44F6-9313-6BDF757181B4}" type="slidenum">
              <a:rPr lang="de-DE"/>
              <a:pPr/>
              <a:t>1</a:t>
            </a:fld>
            <a:endParaRPr lang="de-DE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87109B-2248-4EB6-B517-7D47A3A063EE}" type="slidenum">
              <a:rPr lang="de-DE"/>
              <a:pPr/>
              <a:t>17</a:t>
            </a:fld>
            <a:endParaRPr lang="de-DE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0C0AD-255A-4C75-A46D-74507168EC50}" type="slidenum">
              <a:rPr lang="de-DE"/>
              <a:pPr/>
              <a:t>18</a:t>
            </a:fld>
            <a:endParaRPr lang="de-DE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C9BA92-A491-46CB-9AEB-B6A1BD59381C}" type="slidenum">
              <a:rPr lang="de-DE"/>
              <a:pPr/>
              <a:t>19</a:t>
            </a:fld>
            <a:endParaRPr lang="de-DE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E40152-F4B0-46F8-9BE8-B1AB8628DD97}" type="slidenum">
              <a:rPr lang="de-DE"/>
              <a:pPr/>
              <a:t>20</a:t>
            </a:fld>
            <a:endParaRPr lang="de-DE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23E123-63F1-44BA-9259-BD4933A9D645}" type="slidenum">
              <a:rPr lang="de-DE"/>
              <a:pPr/>
              <a:t>23</a:t>
            </a:fld>
            <a:endParaRPr lang="de-DE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34703" indent="-28257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1883" indent="-22606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84008" indent="-22606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36133" indent="-22606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88258" indent="-22606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40383" indent="-22606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92508" indent="-22606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44634" indent="-226063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140BD74-FBF9-4E7F-9CC0-5832D25B2EBA}" type="slidenum">
              <a:rPr lang="de-DE" altLang="de-DE" sz="1200"/>
              <a:pPr/>
              <a:t>30</a:t>
            </a:fld>
            <a:endParaRPr lang="de-DE" altLang="de-DE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5663" y="744538"/>
            <a:ext cx="4957762" cy="371951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7758" y="4714121"/>
            <a:ext cx="4893572" cy="4468099"/>
          </a:xfrm>
          <a:noFill/>
        </p:spPr>
        <p:txBody>
          <a:bodyPr lIns="90923" tIns="45462" rIns="90923" bIns="45462"/>
          <a:lstStyle/>
          <a:p>
            <a:pPr eaLnBrk="1" hangingPunct="1"/>
            <a:endParaRPr lang="de-DE" alt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Beispiele</a:t>
            </a:r>
            <a:r>
              <a:rPr lang="de-DE" baseline="0" dirty="0" smtClean="0"/>
              <a:t> unproblematischer Arten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D5475F-2F19-4916-98AD-CA28BA67BE9A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1468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2FEE78-34D8-48E2-A13B-5007C494AE82}" type="slidenum">
              <a:rPr lang="de-DE"/>
              <a:pPr/>
              <a:t>10</a:t>
            </a:fld>
            <a:endParaRPr lang="de-DE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551006-881B-4A73-95E5-247ABB17175E}" type="slidenum">
              <a:rPr lang="de-DE"/>
              <a:pPr/>
              <a:t>11</a:t>
            </a:fld>
            <a:endParaRPr lang="de-DE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1A1E89-F6CA-48D6-8437-AFD19C5AFC0E}" type="slidenum">
              <a:rPr lang="de-DE"/>
              <a:pPr/>
              <a:t>12</a:t>
            </a:fld>
            <a:endParaRPr lang="de-DE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C42BC0-8B6C-4EEB-912E-EA46E0C61605}" type="slidenum">
              <a:rPr lang="de-DE"/>
              <a:pPr/>
              <a:t>13</a:t>
            </a:fld>
            <a:endParaRPr lang="de-DE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C42BC0-8B6C-4EEB-912E-EA46E0C61605}" type="slidenum">
              <a:rPr lang="de-DE"/>
              <a:pPr/>
              <a:t>14</a:t>
            </a:fld>
            <a:endParaRPr lang="de-DE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844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FF104E-8157-460F-8746-12C2BAC916D5}" type="slidenum">
              <a:rPr lang="de-DE"/>
              <a:pPr/>
              <a:t>15</a:t>
            </a:fld>
            <a:endParaRPr lang="de-DE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de-DE"/>
              <a:t>test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547DC8-4114-4A04-A9A1-DC1F0AE1ED60}" type="slidenum">
              <a:rPr lang="de-DE"/>
              <a:pPr/>
              <a:t>16</a:t>
            </a:fld>
            <a:endParaRPr lang="de-DE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 userDrawn="1"/>
        </p:nvGrpSpPr>
        <p:grpSpPr>
          <a:xfrm>
            <a:off x="179512" y="1719741"/>
            <a:ext cx="8640960" cy="4392711"/>
            <a:chOff x="755650" y="1052513"/>
            <a:chExt cx="7345363" cy="3262312"/>
          </a:xfrm>
        </p:grpSpPr>
        <p:pic>
          <p:nvPicPr>
            <p:cNvPr id="9" name="Picture 3" descr="Datura_Blüte_Niesky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475" y="1052513"/>
              <a:ext cx="4681538" cy="3262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5" descr="NICANDRA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650" y="1052513"/>
              <a:ext cx="3103563" cy="3103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3" descr="WelleUnt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54"/>
          <a:stretch>
            <a:fillRect/>
          </a:stretch>
        </p:blipFill>
        <p:spPr bwMode="auto">
          <a:xfrm>
            <a:off x="0" y="5229225"/>
            <a:ext cx="91440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WelleOb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6"/>
          <a:stretch>
            <a:fillRect/>
          </a:stretch>
        </p:blipFill>
        <p:spPr bwMode="auto">
          <a:xfrm>
            <a:off x="1588" y="22225"/>
            <a:ext cx="9144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SMUL_001_O_RGB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11163"/>
            <a:ext cx="36925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166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38150" y="981075"/>
            <a:ext cx="6654800" cy="64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152167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38150" y="1579563"/>
            <a:ext cx="6654800" cy="360362"/>
          </a:xfrm>
        </p:spPr>
        <p:txBody>
          <a:bodyPr wrap="none" anchor="b"/>
          <a:lstStyle>
            <a:lvl1pPr marL="0" indent="0">
              <a:buFont typeface="Arial Unicode MS" pitchFamily="34" charset="-128"/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43565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</a:t>
            </a:r>
            <a:fld id="{03C4A641-E1B5-4FC8-A8A0-DDF69BE07814}" type="datetime4">
              <a:rPr lang="de-DE" smtClean="0"/>
              <a:t>26. April 2021</a:t>
            </a:fld>
            <a:r>
              <a:rPr lang="de-DE" smtClean="0"/>
              <a:t>  </a:t>
            </a:r>
            <a:r>
              <a:rPr lang="de-DE" dirty="0"/>
              <a:t>|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F5CC1-A30C-41A7-86AD-17E95F4682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969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438150"/>
            <a:ext cx="2066925" cy="5791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38150" y="438150"/>
            <a:ext cx="6048375" cy="5791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</a:t>
            </a:r>
            <a:fld id="{F7656BB0-1B24-4579-9137-CC53D8A46580}" type="datetime4">
              <a:rPr lang="de-DE" smtClean="0"/>
              <a:t>26. April 2021</a:t>
            </a:fld>
            <a:r>
              <a:rPr lang="de-DE" smtClean="0"/>
              <a:t>  </a:t>
            </a:r>
            <a:r>
              <a:rPr lang="de-DE" dirty="0"/>
              <a:t>|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A3BF9-AA46-4348-93D0-95A03CFB5C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1486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150" y="438150"/>
            <a:ext cx="6654800" cy="11906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38150" y="2381250"/>
            <a:ext cx="4057650" cy="3848100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2381250"/>
            <a:ext cx="4057650" cy="38481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</a:t>
            </a:r>
            <a:fld id="{C7B7C13E-DBBB-43AE-A350-C042EA419443}" type="datetime4">
              <a:rPr lang="de-DE" smtClean="0"/>
              <a:t>26. April 2021</a:t>
            </a:fld>
            <a:r>
              <a:rPr lang="de-DE" smtClean="0"/>
              <a:t>  </a:t>
            </a:r>
            <a:r>
              <a:rPr lang="de-DE" dirty="0"/>
              <a:t>|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D9F41-7B37-493A-B15D-9397F06416F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70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38150" y="438150"/>
            <a:ext cx="8267700" cy="579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</a:t>
            </a:r>
            <a:fld id="{3B032C9A-D60F-4077-B5C3-8F4A93E96422}" type="datetime4">
              <a:rPr lang="de-DE" smtClean="0"/>
              <a:t>26. April 2021</a:t>
            </a:fld>
            <a:r>
              <a:rPr lang="de-DE" smtClean="0"/>
              <a:t>  </a:t>
            </a:r>
            <a:r>
              <a:rPr lang="de-DE" dirty="0"/>
              <a:t>|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7E48-0E71-4528-8FEB-175452CC886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37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776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83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93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20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84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0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</a:t>
            </a:r>
            <a:fld id="{FBA6C092-AA01-4229-9F87-934385861854}" type="datetime4">
              <a:rPr lang="de-DE" smtClean="0"/>
              <a:t>26. April 2021</a:t>
            </a:fld>
            <a:r>
              <a:rPr lang="de-DE" smtClean="0"/>
              <a:t>  </a:t>
            </a:r>
            <a:r>
              <a:rPr lang="de-DE" dirty="0"/>
              <a:t>|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12646-AB23-4E59-9B9B-8AF0C6DA20E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624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22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81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04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04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76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</a:t>
            </a:r>
            <a:fld id="{1B9A4895-7CCB-4AAE-834D-45385CFD889C}" type="datetime4">
              <a:rPr lang="de-DE" smtClean="0"/>
              <a:t>26. April 2021</a:t>
            </a:fld>
            <a:r>
              <a:rPr lang="de-DE" smtClean="0"/>
              <a:t>  </a:t>
            </a:r>
            <a:r>
              <a:rPr lang="de-DE" dirty="0"/>
              <a:t>|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E4068-27D3-45C0-BEDC-AE1056FB4BC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430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8150" y="2381250"/>
            <a:ext cx="4057650" cy="384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81250"/>
            <a:ext cx="4057650" cy="384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</a:t>
            </a:r>
            <a:fld id="{8B86FB00-5DE9-4013-8D2C-A8D27E205F17}" type="datetime4">
              <a:rPr lang="de-DE" smtClean="0"/>
              <a:t>26. April 2021</a:t>
            </a:fld>
            <a:r>
              <a:rPr lang="de-DE" smtClean="0"/>
              <a:t>  </a:t>
            </a:r>
            <a:r>
              <a:rPr lang="de-DE" dirty="0"/>
              <a:t>|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66069-F0B9-437E-BD3C-D39277964E0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771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</a:t>
            </a:r>
            <a:fld id="{5B25B76C-46FD-4D1E-9734-60DF281CC5E8}" type="datetime4">
              <a:rPr lang="de-DE" smtClean="0"/>
              <a:t>26. April 2021</a:t>
            </a:fld>
            <a:r>
              <a:rPr lang="de-DE" smtClean="0"/>
              <a:t>  </a:t>
            </a:r>
            <a:r>
              <a:rPr lang="de-DE" dirty="0"/>
              <a:t>|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68F63-F020-42BA-BEE9-805B8627D2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8824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</a:t>
            </a:r>
            <a:fld id="{3CAC2DEB-8EDB-49C3-8C12-9D80F90F8529}" type="datetime4">
              <a:rPr lang="de-DE" smtClean="0"/>
              <a:t>26. April 2021</a:t>
            </a:fld>
            <a:r>
              <a:rPr lang="de-DE" smtClean="0"/>
              <a:t>  </a:t>
            </a:r>
            <a:r>
              <a:rPr lang="de-DE" dirty="0"/>
              <a:t>|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E05DD-3870-4DF4-9BBD-4532A509F75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88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</a:t>
            </a:r>
            <a:fld id="{AFBAED73-26F5-43C8-AD82-5F75F294422D}" type="datetime4">
              <a:rPr lang="de-DE" smtClean="0"/>
              <a:t>26. April 2021</a:t>
            </a:fld>
            <a:r>
              <a:rPr lang="de-DE" smtClean="0"/>
              <a:t>  </a:t>
            </a:r>
            <a:r>
              <a:rPr lang="de-DE" dirty="0"/>
              <a:t>|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8ECBD-920D-450C-AA39-C4CF2EEA458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5609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</a:t>
            </a:r>
            <a:fld id="{0DEEEA80-3068-4185-91EF-D6A599A26D5C}" type="datetime4">
              <a:rPr lang="de-DE" smtClean="0"/>
              <a:t>26. April 2021</a:t>
            </a:fld>
            <a:r>
              <a:rPr lang="de-DE" smtClean="0"/>
              <a:t>  </a:t>
            </a:r>
            <a:r>
              <a:rPr lang="de-DE" dirty="0"/>
              <a:t>|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01583-6BE2-46A4-8E9A-4D331917561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37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|  </a:t>
            </a:r>
            <a:fld id="{2007892A-4939-467A-BD40-EACCEBCA2BCB}" type="datetime4">
              <a:rPr lang="de-DE" smtClean="0"/>
              <a:t>26. April 2021</a:t>
            </a:fld>
            <a:r>
              <a:rPr lang="de-DE" smtClean="0"/>
              <a:t>  </a:t>
            </a:r>
            <a:r>
              <a:rPr lang="de-DE" dirty="0"/>
              <a:t>|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9E502-A1BA-42F0-8211-43D338F4BC9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4165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8150" y="438150"/>
            <a:ext cx="6654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520643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4213" y="6229350"/>
            <a:ext cx="45370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smtClean="0">
                <a:solidFill>
                  <a:srgbClr val="828480"/>
                </a:solidFill>
                <a:ea typeface="+mn-ea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de-DE"/>
              <a:t>|  </a:t>
            </a:r>
            <a:fld id="{20737FA1-2F60-4116-848E-7254A9010999}" type="datetime4">
              <a:rPr lang="de-DE" smtClean="0"/>
              <a:t>26. April 2021</a:t>
            </a:fld>
            <a:r>
              <a:rPr lang="de-DE" smtClean="0"/>
              <a:t>  </a:t>
            </a:r>
            <a:r>
              <a:rPr lang="de-DE" dirty="0"/>
              <a:t>|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152064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>
                <a:solidFill>
                  <a:srgbClr val="828480"/>
                </a:solidFill>
                <a:ea typeface="+mn-ea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09FDD31D-B516-48CA-86CA-37C23606438F}" type="slidenum">
              <a:rPr lang="de-DE"/>
              <a:pPr eaLnBrk="0" fontAlgn="base" hangingPunct="0"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0" y="2381250"/>
            <a:ext cx="8267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2054" name="Picture 6" descr="SMUL_001_O_RGB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11163"/>
            <a:ext cx="36925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55600" indent="-3556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901700" indent="-366713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2pPr>
      <a:lvl3pPr marL="1435100" indent="-354013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3pPr>
      <a:lvl4pPr marL="1970088" indent="-3556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4pPr>
      <a:lvl5pPr marL="2517775" indent="-3683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5pPr>
      <a:lvl6pPr marL="29749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6pPr>
      <a:lvl7pPr marL="34321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7pPr>
      <a:lvl8pPr marL="38893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8pPr>
      <a:lvl9pPr marL="43465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1034" name="Picture 10" descr="BB_RGB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176213" y="76200"/>
            <a:ext cx="1271587" cy="1006475"/>
          </a:xfrm>
          <a:prstGeom prst="rect">
            <a:avLst/>
          </a:prstGeom>
          <a:noFill/>
        </p:spPr>
      </p:pic>
      <p:grpSp>
        <p:nvGrpSpPr>
          <p:cNvPr id="1035" name="Group 11"/>
          <p:cNvGrpSpPr>
            <a:grpSpLocks/>
          </p:cNvGrpSpPr>
          <p:nvPr userDrawn="1"/>
        </p:nvGrpSpPr>
        <p:grpSpPr bwMode="auto">
          <a:xfrm>
            <a:off x="6956425" y="188913"/>
            <a:ext cx="2187575" cy="1017587"/>
            <a:chOff x="4794" y="47"/>
            <a:chExt cx="1378" cy="641"/>
          </a:xfrm>
        </p:grpSpPr>
        <p:pic>
          <p:nvPicPr>
            <p:cNvPr id="1036" name="Picture 12"/>
            <p:cNvPicPr>
              <a:picLocks noChangeAspect="1" noChangeArrowheads="1"/>
            </p:cNvPicPr>
            <p:nvPr userDrawn="1"/>
          </p:nvPicPr>
          <p:blipFill>
            <a:blip r:embed="rId14">
              <a:clrChange>
                <a:clrFrom>
                  <a:srgbClr val="FF0080"/>
                </a:clrFrom>
                <a:clrTo>
                  <a:srgbClr val="FF0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94" y="47"/>
              <a:ext cx="1042" cy="595"/>
            </a:xfrm>
            <a:prstGeom prst="rect">
              <a:avLst/>
            </a:prstGeom>
            <a:noFill/>
          </p:spPr>
        </p:pic>
        <p:pic>
          <p:nvPicPr>
            <p:cNvPr id="1037" name="Picture 13"/>
            <p:cNvPicPr>
              <a:picLocks noChangeAspect="1" noChangeArrowheads="1"/>
            </p:cNvPicPr>
            <p:nvPr userDrawn="1"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20000"/>
            </a:blip>
            <a:srcRect/>
            <a:stretch>
              <a:fillRect/>
            </a:stretch>
          </p:blipFill>
          <p:spPr bwMode="auto">
            <a:xfrm>
              <a:off x="5365" y="357"/>
              <a:ext cx="807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38" name="Rectangle 14"/>
          <p:cNvSpPr>
            <a:spLocks noChangeArrowheads="1"/>
          </p:cNvSpPr>
          <p:nvPr userDrawn="1"/>
        </p:nvSpPr>
        <p:spPr bwMode="auto">
          <a:xfrm>
            <a:off x="68263" y="6570663"/>
            <a:ext cx="24161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z="1000">
              <a:solidFill>
                <a:srgbClr val="808080"/>
              </a:solidFill>
            </a:endParaRPr>
          </a:p>
        </p:txBody>
      </p:sp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3062288" y="6596063"/>
            <a:ext cx="2895600" cy="19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1000">
                <a:solidFill>
                  <a:srgbClr val="808080"/>
                </a:solidFill>
              </a:rPr>
              <a:t>PSD - Ref. 32 PS im Ackerbau und Grünland </a:t>
            </a:r>
          </a:p>
        </p:txBody>
      </p:sp>
    </p:spTree>
    <p:extLst>
      <p:ext uri="{BB962C8B-B14F-4D97-AF65-F5344CB8AC3E}">
        <p14:creationId xmlns:p14="http://schemas.microsoft.com/office/powerpoint/2010/main" val="196005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palacyproblem.pl/images/stories/galerie/niszczeniepastwa/20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hyperlink" Target="http://palacyproblem.pl/images/stories/galerie/niszczeniepastwa/21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7.emf"/><Relationship Id="rId5" Type="http://schemas.openxmlformats.org/officeDocument/2006/relationships/image" Target="../media/image34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68437" y="609329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Dr. Ewa Meinlschmidt, Landesamt für Umwelt, Landwirtschaft und Geologie</a:t>
            </a:r>
            <a:endParaRPr lang="de-DE" dirty="0"/>
          </a:p>
        </p:txBody>
      </p:sp>
      <p:sp>
        <p:nvSpPr>
          <p:cNvPr id="8" name="Rectangle 62"/>
          <p:cNvSpPr txBox="1">
            <a:spLocks noChangeArrowheads="1"/>
          </p:cNvSpPr>
          <p:nvPr/>
        </p:nvSpPr>
        <p:spPr bwMode="auto">
          <a:xfrm>
            <a:off x="368437" y="633086"/>
            <a:ext cx="4536504" cy="69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altLang="de-DE" sz="4000" dirty="0" smtClean="0"/>
              <a:t>Riesen-Bärenklau</a:t>
            </a:r>
            <a:endParaRPr lang="de-DE" altLang="de-DE" sz="4000" dirty="0"/>
          </a:p>
        </p:txBody>
      </p:sp>
      <p:sp>
        <p:nvSpPr>
          <p:cNvPr id="9" name="AutoShape 4"/>
          <p:cNvSpPr>
            <a:spLocks noGrp="1" noChangeArrowheads="1"/>
          </p:cNvSpPr>
          <p:nvPr>
            <p:ph type="ctrTitle"/>
          </p:nvPr>
        </p:nvSpPr>
        <p:spPr>
          <a:xfrm>
            <a:off x="378227" y="1484784"/>
            <a:ext cx="8496944" cy="360040"/>
          </a:xfrm>
        </p:spPr>
        <p:txBody>
          <a:bodyPr/>
          <a:lstStyle/>
          <a:p>
            <a:pPr eaLnBrk="1" hangingPunct="1">
              <a:spcBef>
                <a:spcPct val="100000"/>
              </a:spcBef>
              <a:buClr>
                <a:schemeClr val="accent1"/>
              </a:buClr>
            </a:pPr>
            <a:r>
              <a:rPr lang="de-DE" sz="33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Biologie, Vorkommen und Bekämpfung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29" y="2564904"/>
            <a:ext cx="6038088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9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3" name="Text Box 3"/>
          <p:cNvSpPr txBox="1">
            <a:spLocks noChangeArrowheads="1"/>
          </p:cNvSpPr>
          <p:nvPr/>
        </p:nvSpPr>
        <p:spPr bwMode="auto">
          <a:xfrm>
            <a:off x="7920038" y="6453188"/>
            <a:ext cx="12239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200">
                <a:solidFill>
                  <a:schemeClr val="bg1"/>
                </a:solidFill>
              </a:rPr>
              <a:t>Foto: LfULG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AEC61575-7E48-46D6-960F-D7867DAD8DE5}" type="datetime4">
              <a:rPr lang="de-DE" smtClean="0"/>
              <a:t>26. April 2021</a:t>
            </a:fld>
            <a:r>
              <a:rPr lang="de-DE" dirty="0" smtClean="0"/>
              <a:t>  | 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343042" name="Picture 2" descr="11_in Wohnlag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01" y="958544"/>
            <a:ext cx="7326191" cy="549464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04248" y="6093296"/>
            <a:ext cx="12239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200" dirty="0">
                <a:solidFill>
                  <a:schemeClr val="bg1"/>
                </a:solidFill>
              </a:rPr>
              <a:t>Foto: LfULG</a:t>
            </a:r>
          </a:p>
        </p:txBody>
      </p:sp>
    </p:spTree>
    <p:extLst>
      <p:ext uri="{BB962C8B-B14F-4D97-AF65-F5344CB8AC3E}">
        <p14:creationId xmlns:p14="http://schemas.microsoft.com/office/powerpoint/2010/main" val="30341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B9AF26FB-D11A-447D-B47D-D17C4BEF3C94}" type="datetime4">
              <a:rPr lang="de-DE" smtClean="0"/>
              <a:t>26. April 2021</a:t>
            </a:fld>
            <a:r>
              <a:rPr lang="de-DE" dirty="0" smtClean="0"/>
              <a:t>  | 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345090" name="Picture 2" descr="12_Bärenklau als Überlebenskünstle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87" y="965541"/>
            <a:ext cx="7172897" cy="5415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5091" name="Text Box 3"/>
          <p:cNvSpPr txBox="1">
            <a:spLocks noChangeArrowheads="1"/>
          </p:cNvSpPr>
          <p:nvPr/>
        </p:nvSpPr>
        <p:spPr bwMode="auto">
          <a:xfrm>
            <a:off x="6732240" y="6021288"/>
            <a:ext cx="12239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200" dirty="0">
                <a:solidFill>
                  <a:schemeClr val="bg1"/>
                </a:solidFill>
              </a:rPr>
              <a:t>Foto: LfULG</a:t>
            </a:r>
          </a:p>
        </p:txBody>
      </p:sp>
    </p:spTree>
    <p:extLst>
      <p:ext uri="{BB962C8B-B14F-4D97-AF65-F5344CB8AC3E}">
        <p14:creationId xmlns:p14="http://schemas.microsoft.com/office/powerpoint/2010/main" val="30449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2" name="Picture 4" descr="10_Jungpflanz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62877"/>
            <a:ext cx="6264695" cy="46985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5868144" y="6086761"/>
            <a:ext cx="112809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200" dirty="0">
                <a:solidFill>
                  <a:schemeClr val="bg1"/>
                </a:solidFill>
              </a:rPr>
              <a:t>Foto: LfULG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FA6D2312-2190-4146-8EE6-EF4A583BAC3E}" type="datetime4">
              <a:rPr lang="de-DE" smtClean="0"/>
              <a:t>26. April 2021</a:t>
            </a:fld>
            <a:r>
              <a:rPr lang="de-DE" dirty="0" smtClean="0"/>
              <a:t>  | 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855046"/>
            <a:ext cx="5904656" cy="7741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400" dirty="0" smtClean="0"/>
              <a:t>Jungpflanzen von Riesen-Bärenklau dringen vom Grünland auf den Acker vor. </a:t>
            </a:r>
            <a:endParaRPr lang="de-DE" sz="2400" b="0" dirty="0"/>
          </a:p>
        </p:txBody>
      </p:sp>
    </p:spTree>
    <p:extLst>
      <p:ext uri="{BB962C8B-B14F-4D97-AF65-F5344CB8AC3E}">
        <p14:creationId xmlns:p14="http://schemas.microsoft.com/office/powerpoint/2010/main" val="205417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0" name="Rectangle 4"/>
          <p:cNvSpPr>
            <a:spLocks noChangeArrowheads="1"/>
          </p:cNvSpPr>
          <p:nvPr/>
        </p:nvSpPr>
        <p:spPr bwMode="auto">
          <a:xfrm>
            <a:off x="172163" y="709309"/>
            <a:ext cx="4125392" cy="83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2400" dirty="0">
                <a:solidFill>
                  <a:schemeClr val="tx2"/>
                </a:solidFill>
              </a:rPr>
              <a:t>Vorbeugende </a:t>
            </a:r>
            <a:r>
              <a:rPr lang="de-DE" sz="2400" dirty="0" smtClean="0">
                <a:solidFill>
                  <a:schemeClr val="tx2"/>
                </a:solidFill>
              </a:rPr>
              <a:t>Maßnahmen</a:t>
            </a:r>
          </a:p>
          <a:p>
            <a:r>
              <a:rPr lang="de-DE" sz="2400" dirty="0" smtClean="0">
                <a:solidFill>
                  <a:schemeClr val="tx2"/>
                </a:solidFill>
              </a:rPr>
              <a:t>gegen </a:t>
            </a:r>
            <a:r>
              <a:rPr lang="de-DE" sz="2400" dirty="0">
                <a:solidFill>
                  <a:schemeClr val="tx2"/>
                </a:solidFill>
              </a:rPr>
              <a:t>die </a:t>
            </a:r>
            <a:r>
              <a:rPr lang="de-DE" sz="2400" dirty="0" smtClean="0">
                <a:solidFill>
                  <a:schemeClr val="tx2"/>
                </a:solidFill>
              </a:rPr>
              <a:t>Ausbreitung</a:t>
            </a:r>
            <a:endParaRPr lang="de-DE" sz="2400" dirty="0">
              <a:solidFill>
                <a:schemeClr val="tx2"/>
              </a:solidFill>
            </a:endParaRP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142338" y="2152547"/>
            <a:ext cx="859823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l">
              <a:spcBef>
                <a:spcPct val="50000"/>
              </a:spcBef>
              <a:buClr>
                <a:srgbClr val="006600"/>
              </a:buClr>
              <a:buFont typeface="Arial Unicode MS" pitchFamily="34" charset="-128"/>
              <a:buChar char="❙"/>
            </a:pPr>
            <a:r>
              <a:rPr lang="de-DE" b="0" dirty="0" smtClean="0"/>
              <a:t>Aufklärung </a:t>
            </a:r>
            <a:r>
              <a:rPr lang="de-DE" b="0" dirty="0"/>
              <a:t>von Gartenbesitzern und Imkern, um </a:t>
            </a:r>
            <a:r>
              <a:rPr lang="de-DE" b="0" dirty="0" smtClean="0"/>
              <a:t>weitere unbedachte </a:t>
            </a:r>
            <a:r>
              <a:rPr lang="de-DE" b="0" dirty="0" err="1"/>
              <a:t>Ansaaten</a:t>
            </a:r>
            <a:r>
              <a:rPr lang="de-DE" b="0" dirty="0"/>
              <a:t> </a:t>
            </a:r>
            <a:r>
              <a:rPr lang="de-DE" b="0" dirty="0" smtClean="0"/>
              <a:t>verhindern</a:t>
            </a:r>
          </a:p>
          <a:p>
            <a:pPr marL="342900" indent="-342900" algn="l">
              <a:spcBef>
                <a:spcPct val="50000"/>
              </a:spcBef>
              <a:buClr>
                <a:srgbClr val="006600"/>
              </a:buClr>
              <a:buFont typeface="Arial Unicode MS" pitchFamily="34" charset="-128"/>
              <a:buChar char="❙"/>
            </a:pPr>
            <a:r>
              <a:rPr lang="de-DE" dirty="0" smtClean="0"/>
              <a:t>Verschleppung von Gartenabfällen und Baumaßnahmen verhindern</a:t>
            </a:r>
            <a:endParaRPr lang="de-DE" b="0" dirty="0" smtClean="0"/>
          </a:p>
          <a:p>
            <a:pPr marL="342900" indent="-342900" algn="l">
              <a:spcBef>
                <a:spcPct val="50000"/>
              </a:spcBef>
              <a:buClr>
                <a:srgbClr val="006600"/>
              </a:buClr>
              <a:buFont typeface="Arial Unicode MS" pitchFamily="34" charset="-128"/>
              <a:buChar char="❙"/>
            </a:pPr>
            <a:r>
              <a:rPr lang="de-DE" dirty="0" smtClean="0"/>
              <a:t>Anlage und Entwicklung von gewässerbegleitender standortgerechter Strauch- und Gehölzvegetation</a:t>
            </a:r>
            <a:endParaRPr lang="de-DE" b="0" dirty="0"/>
          </a:p>
          <a:p>
            <a:pPr marL="342900" indent="-342900" algn="l">
              <a:spcBef>
                <a:spcPct val="50000"/>
              </a:spcBef>
              <a:buClr>
                <a:srgbClr val="006600"/>
              </a:buClr>
              <a:buFont typeface="Arial Unicode MS" pitchFamily="34" charset="-128"/>
              <a:buChar char="❙"/>
            </a:pPr>
            <a:r>
              <a:rPr lang="de-DE" b="0" dirty="0" smtClean="0"/>
              <a:t>Bekämpfung </a:t>
            </a:r>
            <a:r>
              <a:rPr lang="de-DE" b="0" dirty="0"/>
              <a:t>einzeln auftretender Pflanzen, die große Folgepopulationen bilden </a:t>
            </a:r>
            <a:r>
              <a:rPr lang="de-DE" b="0" dirty="0" smtClean="0"/>
              <a:t>können</a:t>
            </a:r>
          </a:p>
          <a:p>
            <a:pPr marL="342900" indent="-342900" algn="l">
              <a:spcBef>
                <a:spcPct val="50000"/>
              </a:spcBef>
              <a:buClr>
                <a:srgbClr val="006600"/>
              </a:buClr>
              <a:buFont typeface="Arial Unicode MS" pitchFamily="34" charset="-128"/>
              <a:buChar char="❙"/>
            </a:pPr>
            <a:r>
              <a:rPr lang="de-DE" b="0" dirty="0" smtClean="0"/>
              <a:t>Breite </a:t>
            </a:r>
            <a:r>
              <a:rPr lang="de-DE" dirty="0"/>
              <a:t>Ö</a:t>
            </a:r>
            <a:r>
              <a:rPr lang="de-DE" b="0" dirty="0" smtClean="0"/>
              <a:t>ffentlichkeitsarbeit (Merkblätter</a:t>
            </a:r>
            <a:r>
              <a:rPr lang="de-DE" b="0" dirty="0"/>
              <a:t>) 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179B086E-A274-4340-A6B9-BDE348E2AA0C}" type="datetime4">
              <a:rPr lang="de-DE" smtClean="0"/>
              <a:t>26. April 2021</a:t>
            </a:fld>
            <a:r>
              <a:rPr lang="de-DE" dirty="0" smtClean="0"/>
              <a:t>  | 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05594" y="1905347"/>
            <a:ext cx="8267700" cy="3467870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597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908720"/>
            <a:ext cx="3787624" cy="358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400" dirty="0"/>
              <a:t>Bekämpfungsmaßnahmen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49126" y="2060848"/>
            <a:ext cx="2422674" cy="165635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6600"/>
              </a:buClr>
            </a:pPr>
            <a:r>
              <a:rPr lang="de-DE" sz="1800" dirty="0"/>
              <a:t>mechanisch</a:t>
            </a:r>
          </a:p>
          <a:p>
            <a:pPr>
              <a:buClr>
                <a:srgbClr val="006600"/>
              </a:buClr>
            </a:pPr>
            <a:r>
              <a:rPr lang="de-DE" sz="1800" dirty="0"/>
              <a:t>biologisch</a:t>
            </a:r>
          </a:p>
          <a:p>
            <a:pPr>
              <a:buClr>
                <a:srgbClr val="006600"/>
              </a:buClr>
            </a:pPr>
            <a:r>
              <a:rPr lang="de-DE" sz="1800" dirty="0"/>
              <a:t>chemisch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179B086E-A274-4340-A6B9-BDE348E2AA0C}" type="datetime4">
              <a:rPr lang="de-DE" smtClean="0"/>
              <a:t>26. April 2021</a:t>
            </a:fld>
            <a:r>
              <a:rPr lang="de-DE" dirty="0" smtClean="0"/>
              <a:t>  | 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8" name="Picture 3" descr="H:\Invasive Arten\Heracleum\Fotos\Tschiedel\H mantegazzianum_Tschiedel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917" y="1822113"/>
            <a:ext cx="5220072" cy="391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707904" y="6044684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Abstechen der obersten Wurzelstockschicht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236296" y="5661248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Foto: K. </a:t>
            </a:r>
            <a:r>
              <a:rPr lang="de-DE" sz="1400" dirty="0" err="1" smtClean="0">
                <a:solidFill>
                  <a:schemeClr val="bg1"/>
                </a:solidFill>
              </a:rPr>
              <a:t>Tschiedel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9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60836" y="986928"/>
            <a:ext cx="8011563" cy="10801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400" b="0" dirty="0"/>
              <a:t>Abstechen der obersten Wurzelschicht von 10 bis 15 cm unter der Erdoberfläche im März oder spätestens April bzw. im </a:t>
            </a:r>
            <a:r>
              <a:rPr lang="de-DE" sz="2400" b="0" dirty="0" smtClean="0"/>
              <a:t>Oktober</a:t>
            </a:r>
            <a:endParaRPr lang="de-DE" sz="2400" b="0" dirty="0"/>
          </a:p>
        </p:txBody>
      </p:sp>
      <p:pic>
        <p:nvPicPr>
          <p:cNvPr id="177156" name="Picture 4" descr="17_günstigste Abstichstell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43650"/>
            <a:ext cx="5977656" cy="4267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9" name="Line 7"/>
          <p:cNvSpPr>
            <a:spLocks noChangeShapeType="1"/>
          </p:cNvSpPr>
          <p:nvPr/>
        </p:nvSpPr>
        <p:spPr bwMode="auto">
          <a:xfrm flipH="1">
            <a:off x="4427984" y="4149080"/>
            <a:ext cx="1295400" cy="36036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7162" name="Text Box 10"/>
          <p:cNvSpPr txBox="1">
            <a:spLocks noChangeArrowheads="1"/>
          </p:cNvSpPr>
          <p:nvPr/>
        </p:nvSpPr>
        <p:spPr bwMode="auto">
          <a:xfrm>
            <a:off x="4932040" y="4426041"/>
            <a:ext cx="2881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800" dirty="0">
                <a:solidFill>
                  <a:schemeClr val="bg1"/>
                </a:solidFill>
              </a:rPr>
              <a:t>Günstige </a:t>
            </a:r>
            <a:r>
              <a:rPr lang="de-DE" sz="1800" dirty="0" err="1">
                <a:solidFill>
                  <a:schemeClr val="bg1"/>
                </a:solidFill>
              </a:rPr>
              <a:t>Abstichstelle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177163" name="Text Box 11"/>
          <p:cNvSpPr txBox="1">
            <a:spLocks noChangeArrowheads="1"/>
          </p:cNvSpPr>
          <p:nvPr/>
        </p:nvSpPr>
        <p:spPr bwMode="auto">
          <a:xfrm>
            <a:off x="6589389" y="6093296"/>
            <a:ext cx="12239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200" dirty="0">
                <a:solidFill>
                  <a:schemeClr val="bg1"/>
                </a:solidFill>
              </a:rPr>
              <a:t>Foto: LfULG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09A0A90B-125B-418C-99E8-29D22CFB4949}" type="datetime4">
              <a:rPr lang="de-DE" smtClean="0"/>
              <a:t>26. April 2021</a:t>
            </a:fld>
            <a:r>
              <a:rPr lang="de-DE" dirty="0" smtClean="0"/>
              <a:t>  | 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79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32" name="Picture 8" descr="18_Nachtreiben von Blüten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1356"/>
            <a:ext cx="4498838" cy="58046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0234" name="Text Box 10"/>
          <p:cNvSpPr txBox="1">
            <a:spLocks noChangeArrowheads="1"/>
          </p:cNvSpPr>
          <p:nvPr/>
        </p:nvSpPr>
        <p:spPr bwMode="auto">
          <a:xfrm>
            <a:off x="4819355" y="3466066"/>
            <a:ext cx="3929109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Clr>
                <a:srgbClr val="006600"/>
              </a:buClr>
              <a:buFont typeface="Arial Unicode MS" pitchFamily="34" charset="-128"/>
              <a:buChar char="❙"/>
            </a:pPr>
            <a:r>
              <a:rPr lang="de-DE" dirty="0"/>
              <a:t>Großes </a:t>
            </a:r>
            <a:r>
              <a:rPr lang="de-DE" dirty="0" smtClean="0"/>
              <a:t>Regenerationsvermögen</a:t>
            </a:r>
          </a:p>
          <a:p>
            <a:pPr marL="285750" indent="-285750" algn="l">
              <a:spcBef>
                <a:spcPct val="50000"/>
              </a:spcBef>
              <a:buClr>
                <a:srgbClr val="006600"/>
              </a:buClr>
              <a:buFont typeface="Arial Unicode MS" pitchFamily="34" charset="-128"/>
              <a:buChar char="❙"/>
            </a:pPr>
            <a:r>
              <a:rPr lang="de-DE" dirty="0" smtClean="0"/>
              <a:t>Nachtreiben von Blüten aus dem oberen Teil des Wurzelstocks nach der Mahd</a:t>
            </a:r>
            <a:endParaRPr lang="de-DE" dirty="0"/>
          </a:p>
        </p:txBody>
      </p:sp>
      <p:sp>
        <p:nvSpPr>
          <p:cNvPr id="180236" name="Text Box 12"/>
          <p:cNvSpPr txBox="1">
            <a:spLocks noChangeArrowheads="1"/>
          </p:cNvSpPr>
          <p:nvPr/>
        </p:nvSpPr>
        <p:spPr bwMode="auto">
          <a:xfrm>
            <a:off x="3419872" y="6021387"/>
            <a:ext cx="12239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200">
                <a:solidFill>
                  <a:schemeClr val="bg1"/>
                </a:solidFill>
              </a:rPr>
              <a:t>Foto: LfULG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5AFB5EC6-C4D6-47C8-A70D-27EC34002B44}" type="datetime4">
              <a:rPr lang="de-DE" smtClean="0"/>
              <a:t>26. April 2021</a:t>
            </a:fld>
            <a:r>
              <a:rPr lang="de-DE" dirty="0" smtClean="0"/>
              <a:t>  | 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B7E48-0E71-4528-8FEB-175452CC8862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66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4" name="Picture 4" descr="HermafeldI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560840" cy="540076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6516216" y="5816730"/>
            <a:ext cx="12239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200" dirty="0">
                <a:solidFill>
                  <a:schemeClr val="bg1"/>
                </a:solidFill>
              </a:rPr>
              <a:t>Foto: LfULG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9CEDB268-7783-4194-9EF9-91EC4AB5068F}" type="datetime4">
              <a:rPr lang="de-DE" smtClean="0"/>
              <a:t>26. April 2021</a:t>
            </a:fld>
            <a:r>
              <a:rPr lang="de-DE" dirty="0" smtClean="0"/>
              <a:t>  | </a:t>
            </a:r>
            <a:r>
              <a:rPr lang="de-DE" dirty="0"/>
              <a:t>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314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DSCN0078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192247"/>
            <a:ext cx="6054678" cy="45410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1235" name="Text Box 3"/>
          <p:cNvSpPr txBox="1">
            <a:spLocks noChangeArrowheads="1"/>
          </p:cNvSpPr>
          <p:nvPr/>
        </p:nvSpPr>
        <p:spPr bwMode="auto">
          <a:xfrm>
            <a:off x="5976463" y="5733255"/>
            <a:ext cx="1256408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Foto: </a:t>
            </a:r>
            <a:r>
              <a:rPr lang="de-DE" sz="1200" dirty="0" err="1" smtClean="0">
                <a:solidFill>
                  <a:schemeClr val="bg1"/>
                </a:solidFill>
              </a:rPr>
              <a:t>Nilsen</a:t>
            </a:r>
            <a:r>
              <a:rPr lang="de-DE" sz="1200" dirty="0" smtClean="0">
                <a:solidFill>
                  <a:schemeClr val="bg1"/>
                </a:solidFill>
              </a:rPr>
              <a:t>, </a:t>
            </a:r>
            <a:r>
              <a:rPr lang="de-DE" sz="1200" dirty="0">
                <a:solidFill>
                  <a:schemeClr val="bg1"/>
                </a:solidFill>
              </a:rPr>
              <a:t>C.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63CE25CB-358E-499E-A385-4E2F21859C31}" type="datetime4">
              <a:rPr lang="de-DE" smtClean="0"/>
              <a:t>26. April 2021</a:t>
            </a:fld>
            <a:r>
              <a:rPr lang="de-DE" dirty="0" smtClean="0"/>
              <a:t>  | 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B7E48-0E71-4528-8FEB-175452CC8862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7504" y="692696"/>
            <a:ext cx="5184576" cy="83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de-DE" sz="2400" dirty="0" smtClean="0">
                <a:solidFill>
                  <a:schemeClr val="tx2"/>
                </a:solidFill>
              </a:rPr>
              <a:t>Beweidung mit Schafen oder Ziegen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82361" y="5777314"/>
            <a:ext cx="820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Die </a:t>
            </a:r>
            <a:r>
              <a:rPr lang="de-DE" sz="1600" dirty="0"/>
              <a:t>B</a:t>
            </a:r>
            <a:r>
              <a:rPr lang="de-DE" sz="1600" dirty="0" smtClean="0"/>
              <a:t>eweidung sollte im zeitigen Frühjahr beginnen, wenn die Pflanzen noch klein sind. Bärenklau-Pflanzen werden dadurch geschwächt und gehen mit der Zeit ein.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086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19_Beweidung mit Schafen_Zieg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49" y="1052737"/>
            <a:ext cx="7176743" cy="53825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8318D2A4-6449-45A5-A1CE-822CD6B18A7A}" type="datetime4">
              <a:rPr lang="de-DE" smtClean="0"/>
              <a:t>26. April 2021</a:t>
            </a:fld>
            <a:r>
              <a:rPr lang="de-DE" smtClean="0"/>
              <a:t>  | </a:t>
            </a:r>
            <a:r>
              <a:rPr lang="de-DE" smtClean="0">
                <a:solidFill>
                  <a:srgbClr val="008444"/>
                </a:solidFill>
              </a:rPr>
              <a:t>Ewa 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660232" y="6093296"/>
            <a:ext cx="1368152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Foto: </a:t>
            </a:r>
            <a:r>
              <a:rPr lang="de-DE" sz="1200" dirty="0" err="1">
                <a:solidFill>
                  <a:schemeClr val="bg1"/>
                </a:solidFill>
              </a:rPr>
              <a:t>Nilsen</a:t>
            </a:r>
            <a:r>
              <a:rPr lang="de-DE" sz="1200" dirty="0">
                <a:solidFill>
                  <a:schemeClr val="bg1"/>
                </a:solidFill>
              </a:rPr>
              <a:t>, C.</a:t>
            </a:r>
          </a:p>
        </p:txBody>
      </p:sp>
    </p:spTree>
    <p:extLst>
      <p:ext uri="{BB962C8B-B14F-4D97-AF65-F5344CB8AC3E}">
        <p14:creationId xmlns:p14="http://schemas.microsoft.com/office/powerpoint/2010/main" val="49163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2405658" cy="542578"/>
          </a:xfrm>
        </p:spPr>
        <p:txBody>
          <a:bodyPr/>
          <a:lstStyle/>
          <a:p>
            <a:r>
              <a:rPr lang="de-DE" sz="2400" dirty="0" smtClean="0"/>
              <a:t>Gliederung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5594" y="1399084"/>
            <a:ext cx="3656314" cy="3456384"/>
          </a:xfrm>
        </p:spPr>
        <p:txBody>
          <a:bodyPr/>
          <a:lstStyle/>
          <a:p>
            <a:pPr marL="532800" indent="-532800"/>
            <a:r>
              <a:rPr lang="de-DE" sz="1800" dirty="0" smtClean="0"/>
              <a:t>Neophyten – Definition</a:t>
            </a:r>
          </a:p>
          <a:p>
            <a:pPr marL="532800" indent="-532800"/>
            <a:r>
              <a:rPr lang="de-DE" sz="1800" dirty="0" smtClean="0"/>
              <a:t>Auswirkungen auf die </a:t>
            </a:r>
            <a:r>
              <a:rPr lang="de-DE" sz="1800" dirty="0"/>
              <a:t>N</a:t>
            </a:r>
            <a:r>
              <a:rPr lang="de-DE" sz="1800" dirty="0" smtClean="0"/>
              <a:t>atur und Gesundheit </a:t>
            </a:r>
          </a:p>
          <a:p>
            <a:pPr marL="532800" indent="-532800"/>
            <a:r>
              <a:rPr lang="de-DE" sz="1800" dirty="0" smtClean="0"/>
              <a:t>Rechtlicher Hintergrund</a:t>
            </a:r>
          </a:p>
          <a:p>
            <a:pPr marL="532800" indent="-532800"/>
            <a:r>
              <a:rPr lang="de-DE" sz="1800" dirty="0" smtClean="0"/>
              <a:t>Biologie</a:t>
            </a:r>
          </a:p>
          <a:p>
            <a:pPr marL="532800" indent="-532800"/>
            <a:r>
              <a:rPr lang="de-DE" sz="1800" dirty="0" smtClean="0"/>
              <a:t>Bekämpfung von Riesen-Bärenklau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FBA6C092-AA01-4229-9F87-934385861854}" type="datetime4">
              <a:rPr lang="de-DE" smtClean="0"/>
              <a:t>26. April 2021</a:t>
            </a:fld>
            <a:r>
              <a:rPr lang="de-DE" dirty="0" smtClean="0"/>
              <a:t>  | </a:t>
            </a:r>
            <a:r>
              <a:rPr lang="de-DE" dirty="0" smtClean="0">
                <a:solidFill>
                  <a:srgbClr val="008644"/>
                </a:solidFill>
              </a:rPr>
              <a:t>Dr. Ewa Meinlschmidt</a:t>
            </a:r>
            <a:endParaRPr lang="de-DE" dirty="0">
              <a:solidFill>
                <a:srgbClr val="008644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87" y="1340768"/>
            <a:ext cx="4764021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6579" y="692696"/>
            <a:ext cx="8229600" cy="7200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400" dirty="0"/>
              <a:t>Untersuchungen zur Bekämpfung </a:t>
            </a:r>
            <a:br>
              <a:rPr lang="de-DE" sz="2400" dirty="0"/>
            </a:br>
            <a:r>
              <a:rPr lang="de-DE" sz="2400" dirty="0"/>
              <a:t>von Riesen-Bärenklau in Sachsen (2003-2006)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04697" y="1700808"/>
            <a:ext cx="8712968" cy="25202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960"/>
              </a:spcBef>
              <a:buClr>
                <a:srgbClr val="006600"/>
              </a:buClr>
              <a:buSzTx/>
              <a:buNone/>
            </a:pPr>
            <a:r>
              <a:rPr lang="de-DE" sz="1800" b="1" dirty="0"/>
              <a:t>Standorte: </a:t>
            </a:r>
            <a:r>
              <a:rPr lang="de-DE" sz="1800" dirty="0" smtClean="0"/>
              <a:t> </a:t>
            </a:r>
            <a:r>
              <a:rPr lang="de-DE" sz="1800" dirty="0"/>
              <a:t>Dresden, Chemnitz und Leipzig</a:t>
            </a:r>
          </a:p>
          <a:p>
            <a:pPr marL="0" indent="0">
              <a:spcBef>
                <a:spcPts val="960"/>
              </a:spcBef>
              <a:buClr>
                <a:srgbClr val="006600"/>
              </a:buClr>
              <a:buSzTx/>
              <a:buNone/>
            </a:pPr>
            <a:r>
              <a:rPr lang="de-DE" sz="1800" b="1" dirty="0" smtClean="0"/>
              <a:t>Bekämpfungsmaßnahmen </a:t>
            </a:r>
            <a:endParaRPr lang="de-DE" sz="1800" b="1" dirty="0"/>
          </a:p>
          <a:p>
            <a:pPr lvl="1">
              <a:spcBef>
                <a:spcPts val="960"/>
              </a:spcBef>
              <a:buClr>
                <a:srgbClr val="006600"/>
              </a:buClr>
            </a:pPr>
            <a:r>
              <a:rPr lang="de-DE" sz="1800" dirty="0" smtClean="0"/>
              <a:t>chemisch: </a:t>
            </a:r>
            <a:r>
              <a:rPr lang="de-DE" sz="1800" dirty="0" err="1" smtClean="0"/>
              <a:t>Garlon</a:t>
            </a:r>
            <a:r>
              <a:rPr lang="de-DE" sz="1800" dirty="0" smtClean="0"/>
              <a:t> </a:t>
            </a:r>
            <a:r>
              <a:rPr lang="de-DE" sz="1800" dirty="0"/>
              <a:t>4 (</a:t>
            </a:r>
            <a:r>
              <a:rPr lang="de-DE" sz="1800" dirty="0" err="1"/>
              <a:t>Triclopyr</a:t>
            </a:r>
            <a:r>
              <a:rPr lang="de-DE" sz="1800" dirty="0"/>
              <a:t> 480 </a:t>
            </a:r>
            <a:r>
              <a:rPr lang="de-DE" sz="1800" dirty="0" smtClean="0"/>
              <a:t>g/l), keine Zulassung			Roundup-Produkte </a:t>
            </a:r>
            <a:r>
              <a:rPr lang="de-DE" sz="1800" dirty="0"/>
              <a:t>(</a:t>
            </a:r>
            <a:r>
              <a:rPr lang="de-DE" sz="1800" dirty="0" err="1" smtClean="0"/>
              <a:t>Glyphosat</a:t>
            </a:r>
            <a:r>
              <a:rPr lang="de-DE" sz="1800" dirty="0" smtClean="0"/>
              <a:t>)</a:t>
            </a:r>
          </a:p>
          <a:p>
            <a:pPr marL="534987" lvl="1" indent="0">
              <a:spcBef>
                <a:spcPts val="960"/>
              </a:spcBef>
              <a:buClr>
                <a:srgbClr val="006600"/>
              </a:buClr>
              <a:buNone/>
            </a:pPr>
            <a:r>
              <a:rPr lang="de-DE" sz="1800" dirty="0" smtClean="0"/>
              <a:t>	Nicht geprüft aber zugelassen auf landwirtschaftlich nicht 			genutzten Grasflächen: </a:t>
            </a:r>
            <a:r>
              <a:rPr lang="de-DE" sz="1800" b="1" dirty="0" smtClean="0"/>
              <a:t>Ranger</a:t>
            </a:r>
            <a:r>
              <a:rPr lang="de-DE" sz="1800" dirty="0" smtClean="0"/>
              <a:t> (</a:t>
            </a:r>
            <a:r>
              <a:rPr lang="de-DE" sz="1800" dirty="0" err="1" smtClean="0"/>
              <a:t>Triclopyr</a:t>
            </a:r>
            <a:r>
              <a:rPr lang="de-DE" sz="1800" dirty="0" smtClean="0"/>
              <a:t> 150 g/l, </a:t>
            </a:r>
            <a:r>
              <a:rPr lang="de-DE" sz="1800" dirty="0" err="1" smtClean="0"/>
              <a:t>Fluroxypyr</a:t>
            </a:r>
            <a:r>
              <a:rPr lang="de-DE" sz="1800" dirty="0" smtClean="0"/>
              <a:t> 150 g/l) </a:t>
            </a:r>
          </a:p>
          <a:p>
            <a:pPr marL="534987" lvl="1" indent="0">
              <a:spcBef>
                <a:spcPts val="960"/>
              </a:spcBef>
              <a:buClr>
                <a:srgbClr val="006600"/>
              </a:buClr>
              <a:buNone/>
            </a:pPr>
            <a:r>
              <a:rPr lang="de-DE" sz="1800" dirty="0" smtClean="0"/>
              <a:t>	2 l/ha (April – September), Indikation gegen Bärenklau-Arten</a:t>
            </a:r>
          </a:p>
          <a:p>
            <a:pPr lvl="1">
              <a:spcBef>
                <a:spcPts val="960"/>
              </a:spcBef>
              <a:buClr>
                <a:srgbClr val="006600"/>
              </a:buClr>
            </a:pPr>
            <a:r>
              <a:rPr lang="de-DE" sz="1800" dirty="0" smtClean="0"/>
              <a:t>mechanisch</a:t>
            </a:r>
            <a:r>
              <a:rPr lang="de-DE" sz="1800" dirty="0"/>
              <a:t>: </a:t>
            </a:r>
            <a:r>
              <a:rPr lang="de-DE" sz="1800" dirty="0" smtClean="0"/>
              <a:t>	Ausgraben</a:t>
            </a:r>
            <a:endParaRPr lang="de-DE" sz="1800" dirty="0"/>
          </a:p>
        </p:txBody>
      </p:sp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356579" y="4676943"/>
            <a:ext cx="78123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ts val="960"/>
              </a:spcBef>
              <a:buSzPct val="150000"/>
            </a:pPr>
            <a:r>
              <a:rPr lang="de-DE" b="1" dirty="0" smtClean="0"/>
              <a:t>Anwendungsverfahren</a:t>
            </a:r>
            <a:endParaRPr lang="de-DE" b="1" dirty="0"/>
          </a:p>
          <a:p>
            <a:pPr marL="800100" lvl="1" indent="-342900" algn="l">
              <a:spcBef>
                <a:spcPts val="960"/>
              </a:spcBef>
              <a:buClr>
                <a:srgbClr val="006600"/>
              </a:buClr>
              <a:buSzPct val="100000"/>
              <a:buFont typeface="Arial Unicode MS" pitchFamily="34" charset="-128"/>
              <a:buChar char="❙"/>
            </a:pPr>
            <a:r>
              <a:rPr lang="de-DE" dirty="0" smtClean="0"/>
              <a:t>Spritzverfahren </a:t>
            </a:r>
            <a:r>
              <a:rPr lang="de-DE" dirty="0"/>
              <a:t>(2 l/ha)</a:t>
            </a:r>
          </a:p>
          <a:p>
            <a:pPr marL="800100" lvl="1" indent="-342900" algn="l">
              <a:spcBef>
                <a:spcPts val="960"/>
              </a:spcBef>
              <a:buClr>
                <a:srgbClr val="006600"/>
              </a:buClr>
              <a:buSzPct val="100000"/>
              <a:buFont typeface="Arial Unicode MS" pitchFamily="34" charset="-128"/>
              <a:buChar char="❙"/>
            </a:pPr>
            <a:r>
              <a:rPr lang="de-DE" dirty="0" smtClean="0"/>
              <a:t>Abstreichverfahren</a:t>
            </a:r>
            <a:endParaRPr lang="de-DE" dirty="0"/>
          </a:p>
        </p:txBody>
      </p:sp>
      <p:sp>
        <p:nvSpPr>
          <p:cNvPr id="197638" name="Text Box 6"/>
          <p:cNvSpPr txBox="1">
            <a:spLocks noChangeArrowheads="1"/>
          </p:cNvSpPr>
          <p:nvPr/>
        </p:nvSpPr>
        <p:spPr bwMode="auto">
          <a:xfrm>
            <a:off x="479518" y="5877272"/>
            <a:ext cx="2160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b="1" dirty="0" smtClean="0"/>
              <a:t>Nachhaltigkeit</a:t>
            </a:r>
            <a:endParaRPr lang="de-DE" b="1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49FFC73E-26F7-4DE2-8669-C7D1C833E943}" type="datetime4">
              <a:rPr lang="de-DE" smtClean="0"/>
              <a:t>26. April 2021</a:t>
            </a:fld>
            <a:r>
              <a:rPr lang="de-DE" dirty="0" smtClean="0"/>
              <a:t>  | 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7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FBA6C092-AA01-4229-9F87-934385861854}" type="datetime4">
              <a:rPr lang="de-DE" smtClean="0"/>
              <a:t>26. April 2021</a:t>
            </a:fld>
            <a:r>
              <a:rPr lang="de-DE" dirty="0" smtClean="0"/>
              <a:t>  | 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476672"/>
            <a:ext cx="5718026" cy="1046634"/>
          </a:xfrm>
          <a:noFill/>
          <a:ln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60000"/>
              </a:spcBef>
              <a:spcAft>
                <a:spcPct val="50000"/>
              </a:spcAft>
            </a:pPr>
            <a:r>
              <a:rPr lang="de-DE" sz="1800" b="0" dirty="0"/>
              <a:t>Bekämpfung von Riesen-Bärenklau  </a:t>
            </a:r>
            <a:br>
              <a:rPr lang="de-DE" sz="1800" b="0" dirty="0"/>
            </a:br>
            <a:r>
              <a:rPr lang="de-DE" sz="1800" b="0" dirty="0"/>
              <a:t>Parzellenversuch - Chemnitz 2001</a:t>
            </a:r>
            <a:br>
              <a:rPr lang="de-DE" sz="1800" b="0" dirty="0"/>
            </a:br>
            <a:r>
              <a:rPr lang="de-DE" sz="1800" b="0" dirty="0"/>
              <a:t>- Einzelpflanzenbehandlung im Spritzverfahren -</a:t>
            </a:r>
          </a:p>
        </p:txBody>
      </p:sp>
      <p:graphicFrame>
        <p:nvGraphicFramePr>
          <p:cNvPr id="3" name="Objekt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796190282"/>
              </p:ext>
            </p:extLst>
          </p:nvPr>
        </p:nvGraphicFramePr>
        <p:xfrm>
          <a:off x="251520" y="1500410"/>
          <a:ext cx="8128000" cy="4160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396350" y="5661248"/>
            <a:ext cx="828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2 l/ha </a:t>
            </a:r>
            <a:r>
              <a:rPr lang="de-DE" sz="1600" dirty="0" err="1" smtClean="0"/>
              <a:t>Garlon</a:t>
            </a:r>
            <a:r>
              <a:rPr lang="de-DE" sz="1600" dirty="0" smtClean="0"/>
              <a:t> 4 (960 g/ha </a:t>
            </a:r>
            <a:r>
              <a:rPr lang="de-DE" sz="1600" dirty="0" err="1" smtClean="0"/>
              <a:t>Triclopyr</a:t>
            </a:r>
            <a:r>
              <a:rPr lang="de-DE" sz="1600" dirty="0" smtClean="0"/>
              <a:t>): keine Zulassung</a:t>
            </a:r>
          </a:p>
          <a:p>
            <a:r>
              <a:rPr lang="de-DE" sz="1600" dirty="0" smtClean="0"/>
              <a:t>Nachfolgeprodukt Ranger zugelassen: 2 l/ha  (300 g/ha </a:t>
            </a:r>
            <a:r>
              <a:rPr lang="de-DE" sz="1600" dirty="0" err="1" smtClean="0"/>
              <a:t>Triclopyr</a:t>
            </a:r>
            <a:r>
              <a:rPr lang="de-DE" sz="1600" dirty="0" smtClean="0"/>
              <a:t> + 300 g/ha </a:t>
            </a:r>
            <a:r>
              <a:rPr lang="de-DE" sz="1600" dirty="0" err="1" smtClean="0"/>
              <a:t>Fluroxypyr</a:t>
            </a:r>
            <a:r>
              <a:rPr lang="de-DE" sz="1600" dirty="0" smtClean="0"/>
              <a:t>)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91806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FBA6C092-AA01-4229-9F87-934385861854}" type="datetime4">
              <a:rPr lang="de-DE" smtClean="0"/>
              <a:t>26. April 2021</a:t>
            </a:fld>
            <a:r>
              <a:rPr lang="de-DE" dirty="0" smtClean="0"/>
              <a:t>  | 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476672"/>
            <a:ext cx="4968354" cy="792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1800" b="0" dirty="0"/>
              <a:t>Bekämpfung von Riesen-Bärenklau  </a:t>
            </a:r>
            <a:br>
              <a:rPr lang="de-DE" sz="1800" b="0" dirty="0"/>
            </a:br>
            <a:r>
              <a:rPr lang="de-DE" sz="1800" b="0" dirty="0"/>
              <a:t>Parzellenversuch Chemnitz 2003-2005</a:t>
            </a:r>
          </a:p>
        </p:txBody>
      </p:sp>
      <p:graphicFrame>
        <p:nvGraphicFramePr>
          <p:cNvPr id="9" name="Objekt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95437815"/>
              </p:ext>
            </p:extLst>
          </p:nvPr>
        </p:nvGraphicFramePr>
        <p:xfrm>
          <a:off x="328738" y="1103536"/>
          <a:ext cx="7447529" cy="4064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1763688" y="125691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Spritzverfahren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5436096" y="1261863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Abstreichverfahren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07504" y="5230791"/>
            <a:ext cx="90364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Garlon</a:t>
            </a:r>
            <a:r>
              <a:rPr lang="de-DE" sz="1400" dirty="0" smtClean="0"/>
              <a:t> 4 Zulassung abgelaufen, Nachfolgeprodukt Ranger</a:t>
            </a:r>
          </a:p>
          <a:p>
            <a:r>
              <a:rPr lang="de-DE" sz="1400" b="1" dirty="0" smtClean="0"/>
              <a:t>Ranger</a:t>
            </a:r>
            <a:r>
              <a:rPr lang="de-DE" sz="1400" dirty="0" smtClean="0"/>
              <a:t> (</a:t>
            </a:r>
            <a:r>
              <a:rPr lang="de-DE" sz="1400" dirty="0"/>
              <a:t>150 g/l </a:t>
            </a:r>
            <a:r>
              <a:rPr lang="de-DE" sz="1400" dirty="0" err="1" smtClean="0"/>
              <a:t>Triclopyr</a:t>
            </a:r>
            <a:r>
              <a:rPr lang="de-DE" sz="1400" dirty="0" smtClean="0"/>
              <a:t>, </a:t>
            </a:r>
            <a:r>
              <a:rPr lang="de-DE" sz="1400" dirty="0"/>
              <a:t>150 g/l </a:t>
            </a:r>
            <a:r>
              <a:rPr lang="de-DE" sz="1400" dirty="0" err="1" smtClean="0"/>
              <a:t>Fluroxypyr</a:t>
            </a:r>
            <a:r>
              <a:rPr lang="de-DE" sz="1400" dirty="0" smtClean="0"/>
              <a:t>; </a:t>
            </a:r>
            <a:r>
              <a:rPr lang="de-DE" sz="1400" b="1" dirty="0" smtClean="0"/>
              <a:t>300 g/ha </a:t>
            </a:r>
            <a:r>
              <a:rPr lang="de-DE" sz="1400" b="1" dirty="0" err="1" smtClean="0"/>
              <a:t>Triclopyr</a:t>
            </a:r>
            <a:r>
              <a:rPr lang="de-DE" sz="1400" b="1" dirty="0" smtClean="0"/>
              <a:t>, 300 g/ha </a:t>
            </a:r>
            <a:r>
              <a:rPr lang="de-DE" sz="1400" b="1" dirty="0" err="1" smtClean="0"/>
              <a:t>Fluroxypyr</a:t>
            </a:r>
            <a:r>
              <a:rPr lang="de-DE" sz="1400" dirty="0" smtClean="0"/>
              <a:t>), </a:t>
            </a:r>
          </a:p>
          <a:p>
            <a:r>
              <a:rPr lang="de-DE" sz="1400" b="1" dirty="0" smtClean="0"/>
              <a:t>Spritzverfahren: </a:t>
            </a:r>
            <a:r>
              <a:rPr lang="de-DE" sz="1400" dirty="0" smtClean="0"/>
              <a:t>Aufwandmenge </a:t>
            </a:r>
            <a:r>
              <a:rPr lang="de-DE" sz="1400" dirty="0"/>
              <a:t>2 l/ha, Indikation: Bärenklau-Arten</a:t>
            </a:r>
            <a:r>
              <a:rPr lang="de-DE" sz="1400" dirty="0" smtClean="0"/>
              <a:t>, </a:t>
            </a:r>
            <a:r>
              <a:rPr lang="de-DE" sz="1400" dirty="0"/>
              <a:t>G. </a:t>
            </a:r>
            <a:r>
              <a:rPr lang="de-DE" sz="1400" dirty="0" err="1"/>
              <a:t>Brennessel</a:t>
            </a:r>
            <a:r>
              <a:rPr lang="de-DE" sz="1400" dirty="0" smtClean="0"/>
              <a:t> </a:t>
            </a:r>
            <a:r>
              <a:rPr lang="de-DE" sz="1400" dirty="0"/>
              <a:t>Anwendungstechnik: Horst- oder </a:t>
            </a:r>
            <a:r>
              <a:rPr lang="de-DE" sz="1400" dirty="0" smtClean="0"/>
              <a:t>Einzelpflanzenbehandlung</a:t>
            </a:r>
          </a:p>
          <a:p>
            <a:r>
              <a:rPr lang="de-DE" sz="1400" dirty="0" smtClean="0"/>
              <a:t>Abstreichverfahren: Indikation für </a:t>
            </a:r>
            <a:r>
              <a:rPr lang="de-DE" sz="1400" dirty="0" err="1" smtClean="0"/>
              <a:t>Ampferarten</a:t>
            </a:r>
            <a:r>
              <a:rPr lang="de-DE" sz="1400" dirty="0" smtClean="0"/>
              <a:t> (max. Mittelaufwand pro Jahr 2 l/ha)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57001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5381" y="632661"/>
            <a:ext cx="5832648" cy="4320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DE" sz="2400" b="0" dirty="0"/>
              <a:t>Bekämpfung von Riesen-Bärenklau  </a:t>
            </a:r>
            <a:br>
              <a:rPr lang="de-DE" sz="2400" b="0" dirty="0"/>
            </a:br>
            <a:endParaRPr lang="de-DE" sz="2400" b="0" dirty="0"/>
          </a:p>
        </p:txBody>
      </p:sp>
      <p:pic>
        <p:nvPicPr>
          <p:cNvPr id="150530" name="Picture 2" descr="20_Chlorosen nach Anwendu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7384"/>
            <a:ext cx="7361495" cy="49861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684213" y="6400800"/>
            <a:ext cx="7704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endParaRPr lang="de-DE" b="0">
              <a:cs typeface="Arial" pitchFamily="34" charset="0"/>
            </a:endParaRPr>
          </a:p>
        </p:txBody>
      </p:sp>
      <p:sp>
        <p:nvSpPr>
          <p:cNvPr id="150532" name="Text Box 4"/>
          <p:cNvSpPr txBox="1">
            <a:spLocks noChangeArrowheads="1"/>
          </p:cNvSpPr>
          <p:nvPr/>
        </p:nvSpPr>
        <p:spPr bwMode="auto">
          <a:xfrm>
            <a:off x="1700019" y="1700808"/>
            <a:ext cx="6336704" cy="58102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sz="1600" dirty="0">
                <a:cs typeface="Arial" pitchFamily="34" charset="0"/>
              </a:rPr>
              <a:t>Fortschreitende Wirkung an Riesen-Bärenklau nach Behandlung mit </a:t>
            </a:r>
            <a:r>
              <a:rPr lang="de-DE" sz="1600" dirty="0" err="1">
                <a:cs typeface="Arial" pitchFamily="34" charset="0"/>
              </a:rPr>
              <a:t>Garlon</a:t>
            </a:r>
            <a:r>
              <a:rPr lang="de-DE" sz="1600" dirty="0">
                <a:cs typeface="Arial" pitchFamily="34" charset="0"/>
              </a:rPr>
              <a:t> 4 bei Schonung anderer Pflanzenarten (vor allem Gräser)</a:t>
            </a: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7175471" y="6021288"/>
            <a:ext cx="12239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200" dirty="0">
                <a:solidFill>
                  <a:schemeClr val="bg1"/>
                </a:solidFill>
              </a:rPr>
              <a:t>Foto: LfULG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EAB0D2CE-6611-4C18-A548-C834EB3F3D64}" type="datetime4">
              <a:rPr lang="de-DE" smtClean="0"/>
              <a:t>26. April 2021</a:t>
            </a:fld>
            <a:r>
              <a:rPr lang="de-DE" dirty="0" smtClean="0"/>
              <a:t>  | 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05381" y="872716"/>
            <a:ext cx="5832648" cy="53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de-DE" sz="2000" kern="0" dirty="0" smtClean="0">
                <a:solidFill>
                  <a:srgbClr val="008644"/>
                </a:solidFill>
              </a:rPr>
              <a:t>Parzellenversuch, Chemnitz 2003-2004</a:t>
            </a:r>
            <a:endParaRPr lang="de-DE" sz="2000" kern="0" dirty="0">
              <a:solidFill>
                <a:srgbClr val="0086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7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FBA6C092-AA01-4229-9F87-934385861854}" type="datetime4">
              <a:rPr lang="de-DE" smtClean="0"/>
              <a:t>26. April 2021</a:t>
            </a:fld>
            <a:r>
              <a:rPr lang="de-DE" dirty="0" smtClean="0"/>
              <a:t>  | 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16366" y="1052736"/>
            <a:ext cx="6120680" cy="72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DE" sz="2200" b="0" dirty="0"/>
              <a:t>Schlussfolgerungen - Bekämpfungsversuche 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73390" y="1988840"/>
            <a:ext cx="8172772" cy="252028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5600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800" kern="0" dirty="0" smtClean="0"/>
              <a:t>zweijährige Behandlungen auf denselben Flächen zeigen sehr gute Wirkungsgrade.</a:t>
            </a:r>
          </a:p>
          <a:p>
            <a:pPr>
              <a:spcBef>
                <a:spcPct val="50000"/>
              </a:spcBef>
            </a:pPr>
            <a:r>
              <a:rPr lang="de-DE" sz="1800" kern="0" dirty="0" smtClean="0"/>
              <a:t>zwischen dem Spritz- und dem Abstreichverfahren wurden keine wesentlichen Unterschiede festgestellt.</a:t>
            </a:r>
          </a:p>
          <a:p>
            <a:pPr>
              <a:spcBef>
                <a:spcPct val="50000"/>
              </a:spcBef>
            </a:pPr>
            <a:r>
              <a:rPr lang="de-DE" sz="1800" kern="0" dirty="0" smtClean="0"/>
              <a:t>das Abstreichverfahren kann eine Alternative auf Flächen sein, wo der Riesen-Bärenklau in Gesellschaft empfindlicher Nichtzielpflanzen auftritt.</a:t>
            </a:r>
          </a:p>
          <a:p>
            <a:pPr>
              <a:spcBef>
                <a:spcPct val="50000"/>
              </a:spcBef>
            </a:pPr>
            <a:r>
              <a:rPr lang="de-DE" sz="1800" kern="0" dirty="0" smtClean="0"/>
              <a:t>mehrjährige Behandlungen auf derselben Fläche sind notwendig, um den Samenvorrat im Boden zu erschöpfen.</a:t>
            </a:r>
          </a:p>
          <a:p>
            <a:pPr>
              <a:spcBef>
                <a:spcPct val="50000"/>
              </a:spcBef>
            </a:pPr>
            <a:endParaRPr lang="de-DE" sz="1800" kern="0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77478" y="4797152"/>
            <a:ext cx="7885113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50000"/>
              </a:spcBef>
              <a:buClr>
                <a:srgbClr val="006600"/>
              </a:buClr>
              <a:buSzPct val="90000"/>
              <a:buFont typeface="Arial Unicode MS" pitchFamily="34" charset="-128"/>
              <a:buChar char="❙"/>
            </a:pPr>
            <a:r>
              <a:rPr lang="de-DE" dirty="0"/>
              <a:t>Die Anwendung der Herbizide außerhalb landwirtschaftlich, forstwirtschaftlich oder </a:t>
            </a:r>
            <a:r>
              <a:rPr lang="de-DE" dirty="0" smtClean="0"/>
              <a:t>gärtnerisch </a:t>
            </a:r>
            <a:r>
              <a:rPr lang="de-DE" dirty="0"/>
              <a:t>genutzter Flächen (Nichtkulturland) bedarf einer Genehmigung der zuständigen Behörde </a:t>
            </a:r>
            <a:r>
              <a:rPr lang="de-DE" dirty="0">
                <a:solidFill>
                  <a:srgbClr val="FF5050"/>
                </a:solidFill>
              </a:rPr>
              <a:t>(§ </a:t>
            </a:r>
            <a:r>
              <a:rPr lang="de-DE" dirty="0" smtClean="0">
                <a:solidFill>
                  <a:srgbClr val="FF5050"/>
                </a:solidFill>
              </a:rPr>
              <a:t>12 </a:t>
            </a:r>
            <a:r>
              <a:rPr lang="de-DE" dirty="0">
                <a:solidFill>
                  <a:srgbClr val="FF5050"/>
                </a:solidFill>
              </a:rPr>
              <a:t>Abs. </a:t>
            </a:r>
            <a:r>
              <a:rPr lang="de-DE" dirty="0" smtClean="0">
                <a:solidFill>
                  <a:srgbClr val="FF5050"/>
                </a:solidFill>
              </a:rPr>
              <a:t>2 </a:t>
            </a:r>
            <a:r>
              <a:rPr lang="de-DE" dirty="0">
                <a:solidFill>
                  <a:srgbClr val="FF5050"/>
                </a:solidFill>
              </a:rPr>
              <a:t>Pflanzenschutzgesetz</a:t>
            </a:r>
            <a:r>
              <a:rPr lang="de-DE" dirty="0" smtClean="0">
                <a:solidFill>
                  <a:srgbClr val="FF5050"/>
                </a:solidFill>
              </a:rPr>
              <a:t>)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213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FBA6C092-AA01-4229-9F87-934385861854}" type="datetime4">
              <a:rPr lang="de-DE" smtClean="0"/>
              <a:t>26. April 2021</a:t>
            </a:fld>
            <a:r>
              <a:rPr lang="de-DE" dirty="0" smtClean="0"/>
              <a:t>  | 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6" name="Picture 2" descr="14_Großfläch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20888"/>
            <a:ext cx="5544616" cy="387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36919" y="558245"/>
            <a:ext cx="32410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dirty="0"/>
              <a:t>Beispiel aus der Praxis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9081" y="1066877"/>
            <a:ext cx="8921512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l" eaLnBrk="1" hangingPunct="1">
              <a:spcBef>
                <a:spcPct val="50000"/>
              </a:spcBef>
              <a:buClr>
                <a:srgbClr val="006600"/>
              </a:buClr>
              <a:buFont typeface="Arial Unicode MS" pitchFamily="34" charset="-128"/>
              <a:buChar char="❙"/>
            </a:pPr>
            <a:r>
              <a:rPr lang="de-DE" sz="1400" dirty="0">
                <a:cs typeface="Arial" pitchFamily="34" charset="0"/>
              </a:rPr>
              <a:t>großflächiger </a:t>
            </a:r>
            <a:r>
              <a:rPr lang="de-DE" sz="1400" dirty="0" err="1" smtClean="0">
                <a:cs typeface="Arial" pitchFamily="34" charset="0"/>
              </a:rPr>
              <a:t>Bärenklaubestand</a:t>
            </a:r>
            <a:r>
              <a:rPr lang="de-DE" sz="1400" dirty="0" smtClean="0">
                <a:cs typeface="Arial" pitchFamily="34" charset="0"/>
              </a:rPr>
              <a:t> an einem </a:t>
            </a:r>
            <a:r>
              <a:rPr lang="de-DE" sz="1400" dirty="0">
                <a:cs typeface="Arial" pitchFamily="34" charset="0"/>
              </a:rPr>
              <a:t>Hang im Landkreis </a:t>
            </a:r>
            <a:r>
              <a:rPr lang="de-DE" sz="1400" dirty="0" smtClean="0">
                <a:cs typeface="Arial" pitchFamily="34" charset="0"/>
              </a:rPr>
              <a:t>Mittelsachsen </a:t>
            </a:r>
            <a:r>
              <a:rPr lang="de-DE" sz="1400" dirty="0">
                <a:cs typeface="Arial" pitchFamily="34" charset="0"/>
              </a:rPr>
              <a:t>vor der </a:t>
            </a:r>
            <a:r>
              <a:rPr lang="de-DE" sz="1400" dirty="0" smtClean="0">
                <a:cs typeface="Arial" pitchFamily="34" charset="0"/>
              </a:rPr>
              <a:t>Behandlung</a:t>
            </a:r>
            <a:endParaRPr lang="de-DE" sz="1400" dirty="0">
              <a:cs typeface="Arial" pitchFamily="34" charset="0"/>
            </a:endParaRPr>
          </a:p>
          <a:p>
            <a:pPr marL="285750" indent="-285750" algn="l" eaLnBrk="1" hangingPunct="1">
              <a:spcBef>
                <a:spcPct val="50000"/>
              </a:spcBef>
              <a:buClr>
                <a:srgbClr val="006600"/>
              </a:buClr>
              <a:buFont typeface="Arial Unicode MS" pitchFamily="34" charset="-128"/>
              <a:buChar char="❙"/>
            </a:pPr>
            <a:r>
              <a:rPr lang="de-DE" sz="1400" dirty="0">
                <a:cs typeface="Arial" pitchFamily="34" charset="0"/>
              </a:rPr>
              <a:t>Die Sanierungskosten der Fläche von  1,9 ha  betrugen </a:t>
            </a:r>
            <a:r>
              <a:rPr lang="de-DE" sz="1400" dirty="0" smtClean="0"/>
              <a:t>11.000 </a:t>
            </a:r>
            <a:r>
              <a:rPr lang="de-DE" sz="1400" dirty="0"/>
              <a:t>Euro i</a:t>
            </a:r>
            <a:r>
              <a:rPr lang="de-DE" sz="1400" dirty="0">
                <a:cs typeface="Arial" pitchFamily="34" charset="0"/>
              </a:rPr>
              <a:t>n den Jahren 2002-2004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018107" y="6021288"/>
            <a:ext cx="1837059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000" dirty="0" smtClean="0">
                <a:solidFill>
                  <a:schemeClr val="bg1"/>
                </a:solidFill>
              </a:rPr>
              <a:t>Foto: </a:t>
            </a:r>
            <a:r>
              <a:rPr lang="de-DE" sz="1000" dirty="0">
                <a:solidFill>
                  <a:schemeClr val="bg1"/>
                </a:solidFill>
              </a:rPr>
              <a:t>G. </a:t>
            </a:r>
            <a:r>
              <a:rPr lang="de-DE" sz="1000" dirty="0" err="1">
                <a:solidFill>
                  <a:schemeClr val="bg1"/>
                </a:solidFill>
              </a:rPr>
              <a:t>Vulpius</a:t>
            </a:r>
            <a:r>
              <a:rPr lang="de-DE" sz="1000" dirty="0">
                <a:solidFill>
                  <a:schemeClr val="bg1"/>
                </a:solidFill>
              </a:rPr>
              <a:t> (LAKUWA)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36919" y="1916832"/>
            <a:ext cx="8964612" cy="1277273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285750" indent="-285750" algn="l">
              <a:spcBef>
                <a:spcPct val="50000"/>
              </a:spcBef>
              <a:buClr>
                <a:srgbClr val="006600"/>
              </a:buClr>
              <a:buFont typeface="Arial Unicode MS" pitchFamily="34" charset="-128"/>
              <a:buChar char="❙"/>
            </a:pPr>
            <a:r>
              <a:rPr lang="de-DE" sz="1400" dirty="0" smtClean="0"/>
              <a:t>Vorbereitung/Leitung</a:t>
            </a:r>
            <a:r>
              <a:rPr lang="de-DE" sz="1400" dirty="0"/>
              <a:t>		</a:t>
            </a:r>
            <a:r>
              <a:rPr lang="de-DE" sz="1400" dirty="0" smtClean="0"/>
              <a:t>		32,0 h </a:t>
            </a:r>
            <a:r>
              <a:rPr lang="de-DE" sz="1400" dirty="0"/>
              <a:t>x 52,0 </a:t>
            </a:r>
            <a:r>
              <a:rPr lang="de-DE" sz="1400" dirty="0" smtClean="0"/>
              <a:t>Euro/h:</a:t>
            </a:r>
            <a:r>
              <a:rPr lang="de-DE" sz="1400" dirty="0"/>
              <a:t>	   </a:t>
            </a:r>
            <a:r>
              <a:rPr lang="de-DE" sz="1400" dirty="0" smtClean="0"/>
              <a:t>  </a:t>
            </a:r>
            <a:r>
              <a:rPr lang="de-DE" sz="1400" dirty="0"/>
              <a:t>1.664,00 Euro</a:t>
            </a:r>
          </a:p>
          <a:p>
            <a:pPr marL="285750" indent="-285750" algn="l">
              <a:spcBef>
                <a:spcPct val="50000"/>
              </a:spcBef>
              <a:buClr>
                <a:srgbClr val="006600"/>
              </a:buClr>
              <a:buFont typeface="Arial Unicode MS" pitchFamily="34" charset="-128"/>
              <a:buChar char="❙"/>
            </a:pPr>
            <a:r>
              <a:rPr lang="de-DE" sz="1400" dirty="0"/>
              <a:t>Arbeitskosten, Mahd, Ausbringung von PSM, Kontrollen 	327,5 h x 24,5 </a:t>
            </a:r>
            <a:r>
              <a:rPr lang="de-DE" sz="1400" dirty="0" smtClean="0"/>
              <a:t>Euro/h:       8.023,75 Euro</a:t>
            </a:r>
          </a:p>
          <a:p>
            <a:pPr marL="285750" indent="-285750" algn="l">
              <a:spcBef>
                <a:spcPct val="50000"/>
              </a:spcBef>
              <a:buClr>
                <a:srgbClr val="006600"/>
              </a:buClr>
              <a:buFont typeface="Arial Unicode MS" pitchFamily="34" charset="-128"/>
              <a:buChar char="❙"/>
            </a:pPr>
            <a:r>
              <a:rPr lang="de-DE" sz="1400" dirty="0" smtClean="0"/>
              <a:t>Maschinenkosten</a:t>
            </a:r>
            <a:r>
              <a:rPr lang="de-DE" sz="1400" dirty="0"/>
              <a:t>: Allradtraktor, Anbaubagger, </a:t>
            </a:r>
            <a:r>
              <a:rPr lang="de-DE" sz="1400" dirty="0" smtClean="0"/>
              <a:t>Fräse	</a:t>
            </a:r>
            <a:r>
              <a:rPr lang="de-DE" sz="1400" dirty="0"/>
              <a:t>	17,h x 45,0 </a:t>
            </a:r>
            <a:r>
              <a:rPr lang="de-DE" sz="1400" dirty="0" smtClean="0"/>
              <a:t>Euro/h:</a:t>
            </a:r>
            <a:r>
              <a:rPr lang="de-DE" sz="1400" dirty="0"/>
              <a:t>	    </a:t>
            </a:r>
            <a:r>
              <a:rPr lang="de-DE" sz="1400" dirty="0" smtClean="0"/>
              <a:t>     765,00 Euro</a:t>
            </a:r>
          </a:p>
          <a:p>
            <a:pPr marL="285750" indent="-285750" algn="l">
              <a:spcBef>
                <a:spcPct val="50000"/>
              </a:spcBef>
              <a:spcAft>
                <a:spcPct val="50000"/>
              </a:spcAft>
              <a:buClr>
                <a:srgbClr val="006600"/>
              </a:buClr>
              <a:buFont typeface="Arial Unicode MS" pitchFamily="34" charset="-128"/>
              <a:buChar char="❙"/>
            </a:pPr>
            <a:r>
              <a:rPr lang="de-DE" sz="1400" dirty="0" smtClean="0"/>
              <a:t>Materialeinsatz</a:t>
            </a:r>
            <a:r>
              <a:rPr lang="de-DE" sz="1400" dirty="0"/>
              <a:t>: </a:t>
            </a:r>
            <a:r>
              <a:rPr lang="de-DE" sz="1400" dirty="0" err="1"/>
              <a:t>Garlon</a:t>
            </a:r>
            <a:r>
              <a:rPr lang="de-DE" sz="1400" dirty="0"/>
              <a:t> 2 und </a:t>
            </a:r>
            <a:r>
              <a:rPr lang="de-DE" sz="1400" dirty="0" err="1"/>
              <a:t>Garlon</a:t>
            </a:r>
            <a:r>
              <a:rPr lang="de-DE" sz="1400" dirty="0"/>
              <a:t> 4, Sonstiges				   </a:t>
            </a:r>
            <a:r>
              <a:rPr lang="de-DE" sz="1400" dirty="0" smtClean="0"/>
              <a:t>      530,00 </a:t>
            </a:r>
            <a:r>
              <a:rPr lang="de-DE" sz="1400" dirty="0"/>
              <a:t>Euro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36919" y="3584580"/>
            <a:ext cx="3312368" cy="120032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800" dirty="0" smtClean="0">
                <a:solidFill>
                  <a:srgbClr val="FF0000"/>
                </a:solidFill>
              </a:rPr>
              <a:t>Sanierungskosten insgesamt:</a:t>
            </a:r>
          </a:p>
          <a:p>
            <a:pPr algn="l">
              <a:spcBef>
                <a:spcPct val="50000"/>
              </a:spcBef>
            </a:pPr>
            <a:r>
              <a:rPr lang="de-DE" sz="1800" dirty="0" smtClean="0">
                <a:solidFill>
                  <a:srgbClr val="FF0000"/>
                </a:solidFill>
              </a:rPr>
              <a:t>11.000 Euro</a:t>
            </a:r>
          </a:p>
          <a:p>
            <a:pPr algn="l">
              <a:spcBef>
                <a:spcPct val="50000"/>
              </a:spcBef>
            </a:pPr>
            <a:r>
              <a:rPr lang="de-DE" sz="1800" dirty="0" smtClean="0">
                <a:solidFill>
                  <a:srgbClr val="FF0000"/>
                </a:solidFill>
              </a:rPr>
              <a:t>0,65</a:t>
            </a:r>
            <a:r>
              <a:rPr lang="de-DE" sz="1800" dirty="0" smtClean="0">
                <a:solidFill>
                  <a:srgbClr val="FF5050"/>
                </a:solidFill>
              </a:rPr>
              <a:t> </a:t>
            </a:r>
            <a:r>
              <a:rPr lang="de-DE" sz="1800" dirty="0">
                <a:solidFill>
                  <a:srgbClr val="FF0000"/>
                </a:solidFill>
              </a:rPr>
              <a:t>Euro pro m</a:t>
            </a:r>
            <a:r>
              <a:rPr lang="de-DE" sz="1800" baseline="30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969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/>
          <p:cNvSpPr>
            <a:spLocks noGrp="1"/>
          </p:cNvSpPr>
          <p:nvPr>
            <p:ph type="title"/>
          </p:nvPr>
        </p:nvSpPr>
        <p:spPr>
          <a:xfrm>
            <a:off x="468313" y="601663"/>
            <a:ext cx="4205858" cy="686594"/>
          </a:xfrm>
        </p:spPr>
        <p:txBody>
          <a:bodyPr/>
          <a:lstStyle/>
          <a:p>
            <a:r>
              <a:rPr lang="de-DE" altLang="de-DE" dirty="0" smtClean="0"/>
              <a:t>Bekämpfungsverfahren:</a:t>
            </a:r>
            <a:r>
              <a:rPr lang="pl-PL" altLang="de-DE" dirty="0" smtClean="0"/>
              <a:t> </a:t>
            </a:r>
            <a:r>
              <a:rPr lang="de-DE" altLang="de-DE" dirty="0" smtClean="0"/>
              <a:t>„</a:t>
            </a:r>
            <a:r>
              <a:rPr lang="pl-PL" altLang="de-DE" dirty="0" smtClean="0"/>
              <a:t>Pastwa”</a:t>
            </a:r>
          </a:p>
        </p:txBody>
      </p:sp>
      <p:sp>
        <p:nvSpPr>
          <p:cNvPr id="4099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dirty="0" smtClean="0"/>
          </a:p>
        </p:txBody>
      </p:sp>
      <p:pic>
        <p:nvPicPr>
          <p:cNvPr id="4100" name="Picture 2" descr="L:\Nowy folder\strój i urządzenie\09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6564312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211960" y="1693586"/>
            <a:ext cx="4824536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55600" indent="-355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</a:pPr>
            <a:r>
              <a:rPr lang="de-DE" kern="0" dirty="0"/>
              <a:t>4 ml anwendungsfertige Brühe pro eine Pflanze</a:t>
            </a:r>
          </a:p>
          <a:p>
            <a:pPr marL="355600" indent="-355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</a:pPr>
            <a:r>
              <a:rPr lang="de-DE" kern="0" dirty="0"/>
              <a:t>10 l Behälter: 0,2 l </a:t>
            </a:r>
            <a:r>
              <a:rPr lang="de-DE" kern="0" dirty="0" err="1"/>
              <a:t>Glyphosat</a:t>
            </a:r>
            <a:r>
              <a:rPr lang="de-DE" kern="0" dirty="0"/>
              <a:t> / (2 % Lösung)</a:t>
            </a:r>
          </a:p>
          <a:p>
            <a:pPr marL="355600" indent="-355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</a:pPr>
            <a:r>
              <a:rPr lang="de-DE" kern="0" dirty="0"/>
              <a:t>2.500 Pflanzen können behandelt werden</a:t>
            </a:r>
          </a:p>
          <a:p>
            <a:pPr marL="355600" indent="-355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</a:pPr>
            <a:r>
              <a:rPr lang="de-DE" kern="0" dirty="0"/>
              <a:t>European Patent 2943062</a:t>
            </a:r>
          </a:p>
          <a:p>
            <a:pPr marL="355600" indent="-355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</a:pPr>
            <a:r>
              <a:rPr lang="de-DE" kern="0" dirty="0"/>
              <a:t>Dieses Verfahren hat in Deutschland keine Indikation </a:t>
            </a:r>
          </a:p>
        </p:txBody>
      </p:sp>
    </p:spTree>
    <p:extLst>
      <p:ext uri="{BB962C8B-B14F-4D97-AF65-F5344CB8AC3E}">
        <p14:creationId xmlns:p14="http://schemas.microsoft.com/office/powerpoint/2010/main" val="364246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ytuł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5040560" cy="830610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Bekämpfungsverfahren:</a:t>
            </a:r>
            <a:r>
              <a:rPr lang="pl-PL" altLang="de-DE" dirty="0" smtClean="0"/>
              <a:t> </a:t>
            </a:r>
            <a:r>
              <a:rPr lang="de-DE" altLang="de-DE" dirty="0" smtClean="0"/>
              <a:t>„</a:t>
            </a:r>
            <a:r>
              <a:rPr lang="pl-PL" altLang="de-DE" dirty="0" smtClean="0"/>
              <a:t>PASTWA”</a:t>
            </a:r>
          </a:p>
        </p:txBody>
      </p:sp>
      <p:pic>
        <p:nvPicPr>
          <p:cNvPr id="5124" name="Picture 2" descr="L:\Nowy folder\strój i urządzenie\DSCN26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0" y="1831997"/>
            <a:ext cx="5701447" cy="427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940152" y="1817210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/>
            </a:pPr>
            <a:r>
              <a:rPr lang="de-DE" dirty="0"/>
              <a:t>einfach durchführbar</a:t>
            </a:r>
          </a:p>
          <a:p>
            <a:pPr marL="355600" indent="-355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/>
            </a:pPr>
            <a:r>
              <a:rPr lang="de-DE" dirty="0"/>
              <a:t>Schutzbekleidung</a:t>
            </a:r>
          </a:p>
          <a:p>
            <a:pPr marL="355600" indent="-3556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/>
            </a:pPr>
            <a:r>
              <a:rPr lang="de-DE" dirty="0"/>
              <a:t>Beschädigung des </a:t>
            </a:r>
            <a:r>
              <a:rPr lang="de-DE" dirty="0" err="1"/>
              <a:t>Wurzels</a:t>
            </a: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624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title"/>
          </p:nvPr>
        </p:nvSpPr>
        <p:spPr>
          <a:xfrm>
            <a:off x="323850" y="980728"/>
            <a:ext cx="4709914" cy="547464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Wirksamkeit der Anwendung</a:t>
            </a:r>
            <a:endParaRPr lang="pl-PL" altLang="de-DE" dirty="0" smtClean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940152" y="1954523"/>
            <a:ext cx="3024336" cy="3130662"/>
          </a:xfrm>
        </p:spPr>
        <p:txBody>
          <a:bodyPr rtlCol="0">
            <a:norm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sz="1800" dirty="0"/>
              <a:t>Einzelpflanzenbehandlung</a:t>
            </a:r>
          </a:p>
          <a:p>
            <a:pPr>
              <a:spcBef>
                <a:spcPct val="50000"/>
              </a:spcBef>
              <a:defRPr/>
            </a:pPr>
            <a:r>
              <a:rPr lang="de-DE" sz="1800" dirty="0"/>
              <a:t>sehr hohe Wirksamkeit um 100 %</a:t>
            </a:r>
          </a:p>
          <a:p>
            <a:pPr>
              <a:spcBef>
                <a:spcPct val="50000"/>
              </a:spcBef>
              <a:defRPr/>
            </a:pPr>
            <a:r>
              <a:rPr lang="de-DE" sz="1800" dirty="0"/>
              <a:t>Niederschläge haben keinen Einfluss auf die Wirksamkeit</a:t>
            </a:r>
          </a:p>
          <a:p>
            <a:pPr>
              <a:spcBef>
                <a:spcPct val="50000"/>
              </a:spcBef>
              <a:defRPr/>
            </a:pPr>
            <a:r>
              <a:rPr lang="de-DE" sz="1800" dirty="0"/>
              <a:t>keine Entsorgung der Pflanzen</a:t>
            </a:r>
            <a:endParaRPr lang="pl-PL" sz="1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pic>
        <p:nvPicPr>
          <p:cNvPr id="6148" name="Picture 4" descr="D:\Stary pulpit\fotki dla Izy\stada 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9138"/>
            <a:ext cx="53863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35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title"/>
          </p:nvPr>
        </p:nvSpPr>
        <p:spPr>
          <a:xfrm>
            <a:off x="395536" y="697582"/>
            <a:ext cx="5472608" cy="902618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Bekämpfungsverfahren</a:t>
            </a:r>
            <a:r>
              <a:rPr lang="pl-PL" altLang="de-DE" dirty="0" smtClean="0"/>
              <a:t> </a:t>
            </a:r>
            <a:r>
              <a:rPr lang="de-DE" altLang="de-DE" dirty="0" smtClean="0"/>
              <a:t>„</a:t>
            </a:r>
            <a:r>
              <a:rPr lang="pl-PL" altLang="de-DE" dirty="0" smtClean="0"/>
              <a:t>PASTWA”</a:t>
            </a:r>
          </a:p>
        </p:txBody>
      </p:sp>
      <p:pic>
        <p:nvPicPr>
          <p:cNvPr id="6" name="Symbol zastępczy zawartości 7" descr="20">
            <a:hlinkClick r:id="rId2" tooltip="&quot;&lt;strong&gt;&lt;em&gt;&lt;/em&gt;&lt;/strong&gt; &quot;"/>
          </p:cNvPr>
          <p:cNvPicPr>
            <a:picLocks noGrp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565400"/>
            <a:ext cx="4032250" cy="3167063"/>
          </a:xfrm>
          <a:prstGeom prst="rect">
            <a:avLst/>
          </a:prstGeom>
        </p:spPr>
      </p:pic>
      <p:sp>
        <p:nvSpPr>
          <p:cNvPr id="7" name="Symbol zastępczy tekstu 2"/>
          <p:cNvSpPr txBox="1">
            <a:spLocks/>
          </p:cNvSpPr>
          <p:nvPr/>
        </p:nvSpPr>
        <p:spPr bwMode="auto">
          <a:xfrm>
            <a:off x="457200" y="1700213"/>
            <a:ext cx="4040188" cy="79268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55600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de-DE" kern="0" dirty="0" smtClean="0">
                <a:solidFill>
                  <a:schemeClr val="bg1"/>
                </a:solidFill>
              </a:rPr>
              <a:t>Die Pflanzen nach der Anwendung</a:t>
            </a:r>
            <a:r>
              <a:rPr lang="pl-PL" kern="0" dirty="0" smtClean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pl-PL" kern="0" dirty="0" smtClean="0">
                <a:solidFill>
                  <a:schemeClr val="bg1"/>
                </a:solidFill>
              </a:rPr>
              <a:t>-</a:t>
            </a:r>
            <a:r>
              <a:rPr lang="de-DE" kern="0" dirty="0" smtClean="0">
                <a:solidFill>
                  <a:schemeClr val="bg1"/>
                </a:solidFill>
              </a:rPr>
              <a:t> Anfangsstadium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8" name="Symbol zastępczy zawartości 8" descr="21">
            <a:hlinkClick r:id="rId4" tooltip="&quot;&lt;strong&gt;&lt;em&gt;&lt;/em&gt;&lt;/strong&gt; &quot;"/>
          </p:cNvPr>
          <p:cNvPicPr>
            <a:picLocks noGrp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565400"/>
            <a:ext cx="4032250" cy="3167063"/>
          </a:xfrm>
          <a:prstGeom prst="rect">
            <a:avLst/>
          </a:prstGeom>
        </p:spPr>
      </p:pic>
      <p:sp>
        <p:nvSpPr>
          <p:cNvPr id="9" name="Symbol zastępczy tekstu 4"/>
          <p:cNvSpPr txBox="1">
            <a:spLocks/>
          </p:cNvSpPr>
          <p:nvPr/>
        </p:nvSpPr>
        <p:spPr>
          <a:xfrm>
            <a:off x="4644008" y="1700808"/>
            <a:ext cx="4041775" cy="79330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>
            <a:lvl1pPr marL="355600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de-DE" sz="1900" kern="0" smtClean="0">
                <a:solidFill>
                  <a:schemeClr val="bg1"/>
                </a:solidFill>
              </a:rPr>
              <a:t>Die Pflanze zerfällt zum Schluß</a:t>
            </a:r>
            <a:endParaRPr lang="pl-PL" sz="19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8706" y="332656"/>
            <a:ext cx="2477666" cy="542578"/>
          </a:xfrm>
        </p:spPr>
        <p:txBody>
          <a:bodyPr/>
          <a:lstStyle/>
          <a:p>
            <a:r>
              <a:rPr lang="de-DE" sz="2400" dirty="0" smtClean="0"/>
              <a:t>Definition</a:t>
            </a:r>
            <a:endParaRPr lang="de-DE" sz="2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38164" y="1046989"/>
            <a:ext cx="8568952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dirty="0" smtClean="0"/>
              <a:t>Neophyten: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dirty="0" smtClean="0"/>
              <a:t>Pflanzenarten, die in der </a:t>
            </a:r>
            <a:r>
              <a:rPr lang="de-DE" b="1" dirty="0" smtClean="0">
                <a:solidFill>
                  <a:srgbClr val="008444"/>
                </a:solidFill>
              </a:rPr>
              <a:t>Neuzeit</a:t>
            </a:r>
            <a:r>
              <a:rPr lang="de-DE" b="1" dirty="0" smtClean="0"/>
              <a:t> </a:t>
            </a:r>
            <a:r>
              <a:rPr lang="de-DE" dirty="0" smtClean="0"/>
              <a:t>(ab 1492) unter Mithilfe des Menschen </a:t>
            </a:r>
            <a:r>
              <a:rPr lang="de-DE" b="1" dirty="0">
                <a:solidFill>
                  <a:srgbClr val="008444"/>
                </a:solidFill>
              </a:rPr>
              <a:t>(bewusst und unbewusst) </a:t>
            </a:r>
            <a:r>
              <a:rPr lang="de-DE" dirty="0" smtClean="0"/>
              <a:t>in ein Gebiet gelangt sind, in dem sie </a:t>
            </a:r>
            <a:r>
              <a:rPr lang="de-DE" b="1" dirty="0" smtClean="0">
                <a:solidFill>
                  <a:srgbClr val="008444"/>
                </a:solidFill>
              </a:rPr>
              <a:t>natürlicherweise nicht vorkamen.</a:t>
            </a:r>
            <a:endParaRPr lang="de-DE" b="1" dirty="0">
              <a:solidFill>
                <a:srgbClr val="008444"/>
              </a:solidFill>
            </a:endParaRP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84213" y="6229350"/>
            <a:ext cx="4537075" cy="62865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FBA6C092-AA01-4229-9F87-934385861854}" type="datetime4">
              <a:rPr lang="de-DE" smtClean="0"/>
              <a:t>26. April 2021</a:t>
            </a:fld>
            <a:r>
              <a:rPr lang="de-DE" dirty="0" smtClean="0"/>
              <a:t>  | </a:t>
            </a:r>
            <a:r>
              <a:rPr lang="de-DE" dirty="0" smtClean="0">
                <a:solidFill>
                  <a:srgbClr val="008644"/>
                </a:solidFill>
              </a:rPr>
              <a:t>Dr. Ewa Meinlschmidt</a:t>
            </a:r>
            <a:endParaRPr lang="de-DE" dirty="0">
              <a:solidFill>
                <a:srgbClr val="008644"/>
              </a:solidFill>
            </a:endParaRPr>
          </a:p>
        </p:txBody>
      </p:sp>
      <p:pic>
        <p:nvPicPr>
          <p:cNvPr id="9" name="Picture 2" descr="DSCN01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4" y="2751297"/>
            <a:ext cx="2668492" cy="21412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30129" y="4967680"/>
            <a:ext cx="27783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Gemeiner Stechapfel</a:t>
            </a:r>
            <a:endParaRPr lang="de-DE" sz="1400" dirty="0"/>
          </a:p>
        </p:txBody>
      </p:sp>
      <p:pic>
        <p:nvPicPr>
          <p:cNvPr id="11" name="Picture 6" descr="klein 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150" y="2781024"/>
            <a:ext cx="2540318" cy="345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562871" y="620153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Beifußblättrige</a:t>
            </a:r>
            <a:r>
              <a:rPr lang="de-DE" sz="1400" dirty="0" smtClean="0"/>
              <a:t> </a:t>
            </a:r>
            <a:r>
              <a:rPr lang="de-DE" sz="1400" dirty="0" err="1" smtClean="0"/>
              <a:t>Ambrosie</a:t>
            </a:r>
            <a:endParaRPr lang="de-DE" sz="14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802" y="2778037"/>
            <a:ext cx="2415016" cy="348998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6300192" y="6235898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Drüsiges</a:t>
            </a:r>
            <a:r>
              <a:rPr lang="de-DE" sz="1400" dirty="0" smtClean="0"/>
              <a:t> Springkraut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4624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umsplatzhalt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200" dirty="0" smtClean="0">
                <a:solidFill>
                  <a:srgbClr val="828480"/>
                </a:solidFill>
              </a:rPr>
              <a:t>|  27. April 2016   |  Dr. Ewa Meinlschmidt</a:t>
            </a:r>
            <a:endParaRPr lang="de-DE" altLang="de-DE" sz="1200" dirty="0" smtClean="0">
              <a:solidFill>
                <a:schemeClr val="accent1"/>
              </a:solidFill>
            </a:endParaRPr>
          </a:p>
        </p:txBody>
      </p:sp>
      <p:sp>
        <p:nvSpPr>
          <p:cNvPr id="5123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7AD81CD-39FA-40C5-BA92-F147C4DA8A64}" type="slidenum">
              <a:rPr lang="de-DE" altLang="de-DE" sz="1200" smtClean="0">
                <a:solidFill>
                  <a:srgbClr val="828480"/>
                </a:solidFill>
              </a:rPr>
              <a:pPr/>
              <a:t>30</a:t>
            </a:fld>
            <a:endParaRPr lang="de-DE" altLang="de-DE" sz="1200" dirty="0" smtClean="0">
              <a:solidFill>
                <a:srgbClr val="82848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5496" y="288033"/>
            <a:ext cx="7092950" cy="90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Neophyten – Veröffentlichungen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940384"/>
              </p:ext>
            </p:extLst>
          </p:nvPr>
        </p:nvGraphicFramePr>
        <p:xfrm>
          <a:off x="35496" y="1412776"/>
          <a:ext cx="2162320" cy="30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50" name="Acrobat Document" r:id="rId4" imgW="5667353" imgH="8019921" progId="AcroExch.Document.11">
                  <p:embed/>
                </p:oleObj>
              </mc:Choice>
              <mc:Fallback>
                <p:oleObj name="Acrobat Document" r:id="rId4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96" y="1412776"/>
                        <a:ext cx="2162320" cy="3060000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643146"/>
              </p:ext>
            </p:extLst>
          </p:nvPr>
        </p:nvGraphicFramePr>
        <p:xfrm>
          <a:off x="2312897" y="1412776"/>
          <a:ext cx="2162320" cy="30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51" name="Acrobat Document" r:id="rId6" imgW="5667353" imgH="8019921" progId="AcroExch.Document.11">
                  <p:embed/>
                </p:oleObj>
              </mc:Choice>
              <mc:Fallback>
                <p:oleObj name="Acrobat Document" r:id="rId6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12897" y="1412776"/>
                        <a:ext cx="2162320" cy="3060000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933422"/>
              </p:ext>
            </p:extLst>
          </p:nvPr>
        </p:nvGraphicFramePr>
        <p:xfrm>
          <a:off x="4644008" y="1412776"/>
          <a:ext cx="2162320" cy="30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52" name="Acrobat Document" r:id="rId8" imgW="5667353" imgH="8019921" progId="AcroExch.Document.11">
                  <p:embed/>
                </p:oleObj>
              </mc:Choice>
              <mc:Fallback>
                <p:oleObj name="Acrobat Document" r:id="rId8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44008" y="1412776"/>
                        <a:ext cx="2162320" cy="3060000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341836"/>
              </p:ext>
            </p:extLst>
          </p:nvPr>
        </p:nvGraphicFramePr>
        <p:xfrm>
          <a:off x="6948264" y="1412776"/>
          <a:ext cx="2162320" cy="30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53" name="Acrobat Document" r:id="rId10" imgW="5667353" imgH="8019921" progId="AcroExch.Document.11">
                  <p:embed/>
                </p:oleObj>
              </mc:Choice>
              <mc:Fallback>
                <p:oleObj name="Acrobat Document" r:id="rId10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48264" y="1412776"/>
                        <a:ext cx="2162320" cy="3060000"/>
                      </a:xfrm>
                      <a:prstGeom prst="rect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/>
          <p:cNvSpPr/>
          <p:nvPr/>
        </p:nvSpPr>
        <p:spPr>
          <a:xfrm>
            <a:off x="128353" y="4616549"/>
            <a:ext cx="20162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/>
              <a:t>Bekämpfung von </a:t>
            </a:r>
            <a:endParaRPr lang="de-DE" sz="1400" b="1" dirty="0" smtClean="0"/>
          </a:p>
          <a:p>
            <a:r>
              <a:rPr lang="de-DE" sz="1400" b="1" dirty="0" smtClean="0"/>
              <a:t>Riesen-Bärenklau</a:t>
            </a:r>
            <a:endParaRPr lang="de-DE" sz="1400" b="1" dirty="0"/>
          </a:p>
          <a:p>
            <a:r>
              <a:rPr lang="de-DE" sz="1200" dirty="0"/>
              <a:t>Schriftenreihe, </a:t>
            </a:r>
            <a:endParaRPr lang="de-DE" sz="1200" dirty="0" smtClean="0"/>
          </a:p>
          <a:p>
            <a:r>
              <a:rPr lang="de-DE" sz="1200" dirty="0" smtClean="0"/>
              <a:t>Heft </a:t>
            </a:r>
            <a:r>
              <a:rPr lang="de-DE" sz="1200" dirty="0"/>
              <a:t>9/2009</a:t>
            </a:r>
          </a:p>
        </p:txBody>
      </p:sp>
      <p:sp>
        <p:nvSpPr>
          <p:cNvPr id="10" name="Rechteck 9"/>
          <p:cNvSpPr/>
          <p:nvPr/>
        </p:nvSpPr>
        <p:spPr>
          <a:xfrm>
            <a:off x="107504" y="5597762"/>
            <a:ext cx="20640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https://publikationen</a:t>
            </a:r>
            <a:r>
              <a:rPr lang="de-DE" sz="1400" dirty="0" smtClean="0"/>
              <a:t>.</a:t>
            </a:r>
            <a:br>
              <a:rPr lang="de-DE" sz="1400" dirty="0" smtClean="0"/>
            </a:br>
            <a:r>
              <a:rPr lang="de-DE" sz="1400" dirty="0" smtClean="0"/>
              <a:t>sachsen.de/</a:t>
            </a:r>
            <a:r>
              <a:rPr lang="de-DE" sz="1400" dirty="0" err="1" smtClean="0"/>
              <a:t>bdb</a:t>
            </a:r>
            <a:r>
              <a:rPr lang="de-DE" sz="1400" dirty="0" smtClean="0"/>
              <a:t>/</a:t>
            </a:r>
            <a:r>
              <a:rPr lang="de-DE" sz="1400" dirty="0" err="1" smtClean="0"/>
              <a:t>artikel</a:t>
            </a:r>
            <a:r>
              <a:rPr lang="de-DE" sz="1400" dirty="0" smtClean="0"/>
              <a:t>/15138</a:t>
            </a:r>
            <a:endParaRPr lang="de-DE" sz="1400" dirty="0"/>
          </a:p>
        </p:txBody>
      </p:sp>
      <p:sp>
        <p:nvSpPr>
          <p:cNvPr id="11" name="Rechteck 10"/>
          <p:cNvSpPr/>
          <p:nvPr/>
        </p:nvSpPr>
        <p:spPr>
          <a:xfrm>
            <a:off x="2411760" y="4616549"/>
            <a:ext cx="20457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dirty="0"/>
              <a:t>Der Riesen-Bärenklau</a:t>
            </a:r>
            <a:endParaRPr lang="de-DE" sz="1400" dirty="0"/>
          </a:p>
        </p:txBody>
      </p:sp>
      <p:sp>
        <p:nvSpPr>
          <p:cNvPr id="12" name="Rechteck 11"/>
          <p:cNvSpPr/>
          <p:nvPr/>
        </p:nvSpPr>
        <p:spPr>
          <a:xfrm>
            <a:off x="2411760" y="5597762"/>
            <a:ext cx="20457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https://publikationen</a:t>
            </a:r>
            <a:r>
              <a:rPr lang="de-DE" sz="1400" dirty="0" smtClean="0"/>
              <a:t>.</a:t>
            </a:r>
          </a:p>
          <a:p>
            <a:r>
              <a:rPr lang="de-DE" sz="1400" dirty="0" smtClean="0"/>
              <a:t>sachsen.de/</a:t>
            </a:r>
            <a:r>
              <a:rPr lang="de-DE" sz="1400" dirty="0" err="1" smtClean="0"/>
              <a:t>bdb</a:t>
            </a:r>
            <a:r>
              <a:rPr lang="de-DE" sz="1400" dirty="0" smtClean="0"/>
              <a:t>/</a:t>
            </a:r>
            <a:r>
              <a:rPr lang="de-DE" sz="1400" dirty="0" err="1" smtClean="0"/>
              <a:t>artikel</a:t>
            </a:r>
            <a:r>
              <a:rPr lang="de-DE" sz="1400" dirty="0" smtClean="0"/>
              <a:t>/13554</a:t>
            </a:r>
            <a:endParaRPr lang="de-DE" sz="1400" dirty="0"/>
          </a:p>
        </p:txBody>
      </p:sp>
      <p:sp>
        <p:nvSpPr>
          <p:cNvPr id="13" name="Rechteck 12"/>
          <p:cNvSpPr/>
          <p:nvPr/>
        </p:nvSpPr>
        <p:spPr>
          <a:xfrm>
            <a:off x="4716016" y="4616549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/>
              <a:t>Staudenknöteriche</a:t>
            </a:r>
            <a:endParaRPr lang="de-DE" sz="1400" dirty="0"/>
          </a:p>
        </p:txBody>
      </p:sp>
      <p:sp>
        <p:nvSpPr>
          <p:cNvPr id="14" name="Rechteck 13"/>
          <p:cNvSpPr/>
          <p:nvPr/>
        </p:nvSpPr>
        <p:spPr>
          <a:xfrm>
            <a:off x="4716016" y="5570656"/>
            <a:ext cx="2016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https://publikationen</a:t>
            </a:r>
            <a:r>
              <a:rPr lang="de-DE" sz="1400" dirty="0" smtClean="0"/>
              <a:t>.</a:t>
            </a:r>
          </a:p>
          <a:p>
            <a:r>
              <a:rPr lang="de-DE" sz="1400" dirty="0" smtClean="0"/>
              <a:t>sachsen.de/</a:t>
            </a:r>
            <a:r>
              <a:rPr lang="de-DE" sz="1400" dirty="0" err="1" smtClean="0"/>
              <a:t>bdb</a:t>
            </a:r>
            <a:r>
              <a:rPr lang="de-DE" sz="1400" dirty="0" smtClean="0"/>
              <a:t>/</a:t>
            </a:r>
            <a:r>
              <a:rPr lang="de-DE" sz="1400" dirty="0" err="1" smtClean="0"/>
              <a:t>artikel</a:t>
            </a:r>
            <a:r>
              <a:rPr lang="de-DE" sz="1400" dirty="0" smtClean="0"/>
              <a:t>/15224</a:t>
            </a:r>
            <a:endParaRPr lang="de-DE" sz="1400" dirty="0"/>
          </a:p>
        </p:txBody>
      </p:sp>
      <p:sp>
        <p:nvSpPr>
          <p:cNvPr id="15" name="Rechteck 14"/>
          <p:cNvSpPr/>
          <p:nvPr/>
        </p:nvSpPr>
        <p:spPr>
          <a:xfrm>
            <a:off x="7043092" y="4616549"/>
            <a:ext cx="201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/>
              <a:t>Die Samtpappel</a:t>
            </a:r>
            <a:endParaRPr lang="de-DE" sz="1400" dirty="0"/>
          </a:p>
        </p:txBody>
      </p:sp>
      <p:sp>
        <p:nvSpPr>
          <p:cNvPr id="16" name="Rechteck 15"/>
          <p:cNvSpPr/>
          <p:nvPr/>
        </p:nvSpPr>
        <p:spPr>
          <a:xfrm>
            <a:off x="7043092" y="5570656"/>
            <a:ext cx="20162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https://publikationen</a:t>
            </a:r>
            <a:r>
              <a:rPr lang="de-DE" sz="1400" dirty="0" smtClean="0"/>
              <a:t>.</a:t>
            </a:r>
          </a:p>
          <a:p>
            <a:r>
              <a:rPr lang="de-DE" sz="1400" dirty="0" smtClean="0"/>
              <a:t>sachsen.de/</a:t>
            </a:r>
            <a:r>
              <a:rPr lang="de-DE" sz="1400" dirty="0" err="1" smtClean="0"/>
              <a:t>bdb</a:t>
            </a:r>
            <a:r>
              <a:rPr lang="de-DE" sz="1400" dirty="0" smtClean="0"/>
              <a:t>/</a:t>
            </a:r>
            <a:r>
              <a:rPr lang="de-DE" sz="1400" dirty="0" err="1" smtClean="0"/>
              <a:t>artikel</a:t>
            </a:r>
            <a:r>
              <a:rPr lang="de-DE" sz="1400" dirty="0" smtClean="0"/>
              <a:t>/13525</a:t>
            </a:r>
          </a:p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695997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8" name="Text Box 8"/>
          <p:cNvSpPr txBox="1">
            <a:spLocks noChangeArrowheads="1"/>
          </p:cNvSpPr>
          <p:nvPr/>
        </p:nvSpPr>
        <p:spPr bwMode="auto">
          <a:xfrm>
            <a:off x="3635375" y="1052513"/>
            <a:ext cx="1800225" cy="6969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3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</a:pPr>
            <a:endParaRPr lang="de-DE" altLang="de-DE" sz="1300" b="1"/>
          </a:p>
          <a:p>
            <a:pPr algn="ctr">
              <a:buFont typeface="Wingdings" pitchFamily="2" charset="2"/>
              <a:buNone/>
            </a:pPr>
            <a:r>
              <a:rPr lang="de-DE" altLang="de-DE" sz="1300" b="1"/>
              <a:t>www.neophyten.de</a:t>
            </a:r>
          </a:p>
          <a:p>
            <a:pPr algn="ctr">
              <a:buFont typeface="Wingdings" pitchFamily="2" charset="2"/>
              <a:buNone/>
            </a:pPr>
            <a:endParaRPr lang="de-DE" altLang="de-DE" sz="1300" b="1"/>
          </a:p>
        </p:txBody>
      </p:sp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de-DE" altLang="de-DE" sz="2400" b="1" u="sng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404664"/>
          </a:xfrm>
          <a:solidFill>
            <a:srgbClr val="99CC00"/>
          </a:solidFill>
          <a:ln cap="flat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de-DE" altLang="de-DE" sz="2400" b="1"/>
              <a:t>Weiterführende Literatur</a:t>
            </a:r>
          </a:p>
        </p:txBody>
      </p:sp>
      <p:sp>
        <p:nvSpPr>
          <p:cNvPr id="281604" name="Text Box 4"/>
          <p:cNvSpPr txBox="1">
            <a:spLocks noChangeArrowheads="1"/>
          </p:cNvSpPr>
          <p:nvPr/>
        </p:nvSpPr>
        <p:spPr bwMode="auto">
          <a:xfrm>
            <a:off x="5940425" y="981075"/>
            <a:ext cx="2735263" cy="10937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de-DE" altLang="de-DE" sz="1300" b="1" dirty="0"/>
              <a:t>     KOWARIK, I. (2003):</a:t>
            </a:r>
          </a:p>
          <a:p>
            <a:pPr>
              <a:buFont typeface="Wingdings" pitchFamily="2" charset="2"/>
              <a:buNone/>
            </a:pPr>
            <a:r>
              <a:rPr lang="de-DE" altLang="de-DE" sz="1300" b="1" dirty="0"/>
              <a:t>      Biologische Invasionen: </a:t>
            </a:r>
          </a:p>
          <a:p>
            <a:pPr>
              <a:buFont typeface="Wingdings" pitchFamily="2" charset="2"/>
              <a:buNone/>
            </a:pPr>
            <a:r>
              <a:rPr lang="de-DE" altLang="de-DE" sz="1300" b="1" dirty="0"/>
              <a:t>      Neophyten und </a:t>
            </a:r>
            <a:r>
              <a:rPr lang="de-DE" altLang="de-DE" sz="1300" b="1" dirty="0" err="1"/>
              <a:t>Neozoen</a:t>
            </a:r>
            <a:r>
              <a:rPr lang="de-DE" altLang="de-DE" sz="1300" b="1" dirty="0"/>
              <a:t> </a:t>
            </a:r>
          </a:p>
          <a:p>
            <a:pPr>
              <a:buFont typeface="Wingdings" pitchFamily="2" charset="2"/>
              <a:buNone/>
            </a:pPr>
            <a:r>
              <a:rPr lang="de-DE" altLang="de-DE" sz="1300" b="1" dirty="0"/>
              <a:t>      in Mitteleuropa. </a:t>
            </a:r>
          </a:p>
          <a:p>
            <a:pPr>
              <a:buFont typeface="Wingdings" pitchFamily="2" charset="2"/>
              <a:buNone/>
            </a:pPr>
            <a:r>
              <a:rPr lang="de-DE" altLang="de-DE" sz="1300" b="1" dirty="0"/>
              <a:t>      Ulmer, Stuttgart.</a:t>
            </a:r>
          </a:p>
        </p:txBody>
      </p:sp>
      <p:pic>
        <p:nvPicPr>
          <p:cNvPr id="281605" name="Picture 5" descr="Buchtite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060575"/>
            <a:ext cx="2776538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1606" name="Text Box 6"/>
          <p:cNvSpPr txBox="1">
            <a:spLocks noChangeArrowheads="1"/>
          </p:cNvSpPr>
          <p:nvPr/>
        </p:nvSpPr>
        <p:spPr bwMode="auto">
          <a:xfrm>
            <a:off x="323850" y="981075"/>
            <a:ext cx="2735263" cy="10937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de-DE" altLang="de-DE" sz="1300" b="1" dirty="0"/>
              <a:t>Naturschutzbehörde des Landkreises Löbau-Zittau</a:t>
            </a:r>
          </a:p>
          <a:p>
            <a:pPr>
              <a:buFont typeface="Wingdings" pitchFamily="2" charset="2"/>
              <a:buNone/>
            </a:pPr>
            <a:r>
              <a:rPr lang="de-DE" altLang="de-DE" sz="1300" b="1" dirty="0"/>
              <a:t>(Hrsg.) (2005):</a:t>
            </a:r>
          </a:p>
          <a:p>
            <a:pPr>
              <a:buFont typeface="Wingdings" pitchFamily="2" charset="2"/>
              <a:buNone/>
            </a:pPr>
            <a:r>
              <a:rPr lang="de-DE" altLang="de-DE" sz="1300" b="1" dirty="0"/>
              <a:t>     Wenn Neophyten zum</a:t>
            </a:r>
          </a:p>
          <a:p>
            <a:pPr>
              <a:buFont typeface="Wingdings" pitchFamily="2" charset="2"/>
              <a:buNone/>
            </a:pPr>
            <a:r>
              <a:rPr lang="de-DE" altLang="de-DE" sz="1300" b="1" dirty="0"/>
              <a:t>     Problem werden…</a:t>
            </a:r>
          </a:p>
        </p:txBody>
      </p:sp>
      <p:pic>
        <p:nvPicPr>
          <p:cNvPr id="281607" name="Picture 7" descr="Titelblat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060575"/>
            <a:ext cx="2754313" cy="38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60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50" y="2994025"/>
            <a:ext cx="4321175" cy="3600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610" name="Text Box 10"/>
          <p:cNvSpPr txBox="1">
            <a:spLocks noChangeArrowheads="1"/>
          </p:cNvSpPr>
          <p:nvPr/>
        </p:nvSpPr>
        <p:spPr bwMode="auto">
          <a:xfrm>
            <a:off x="3348038" y="1700213"/>
            <a:ext cx="2376487" cy="1293812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300" b="1" dirty="0"/>
              <a:t>&amp; Emailverteiler</a:t>
            </a:r>
            <a:endParaRPr lang="de-DE" altLang="de-DE" sz="1300" dirty="0"/>
          </a:p>
          <a:p>
            <a:pPr>
              <a:spcBef>
                <a:spcPct val="50000"/>
              </a:spcBef>
            </a:pPr>
            <a:r>
              <a:rPr lang="de-DE" altLang="de-DE" sz="1300" dirty="0"/>
              <a:t>mit dem 2-3- mal jährlich Informationen zum Thema versendet werden</a:t>
            </a:r>
          </a:p>
          <a:p>
            <a:pPr>
              <a:spcBef>
                <a:spcPct val="50000"/>
              </a:spcBef>
            </a:pPr>
            <a:r>
              <a:rPr lang="de-DE" altLang="de-DE" sz="1300" dirty="0"/>
              <a:t>Mail an </a:t>
            </a:r>
            <a:r>
              <a:rPr lang="de-DE" altLang="de-DE" sz="1300" b="1" dirty="0"/>
              <a:t>neobiota@bfn.de</a:t>
            </a:r>
          </a:p>
        </p:txBody>
      </p:sp>
    </p:spTree>
    <p:extLst>
      <p:ext uri="{BB962C8B-B14F-4D97-AF65-F5344CB8AC3E}">
        <p14:creationId xmlns:p14="http://schemas.microsoft.com/office/powerpoint/2010/main" val="426476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08" grpId="0" animBg="1"/>
      <p:bldP spid="281604" grpId="0" animBg="1"/>
      <p:bldP spid="281606" grpId="0" animBg="1"/>
      <p:bldP spid="2816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23A83B-499D-49F4-BA62-1AA6B12B8C3E}" type="slidenum">
              <a:rPr lang="de-DE" smtClean="0"/>
              <a:pPr/>
              <a:t>4</a:t>
            </a:fld>
            <a:endParaRPr lang="de-DE"/>
          </a:p>
        </p:txBody>
      </p:sp>
      <p:graphicFrame>
        <p:nvGraphicFramePr>
          <p:cNvPr id="5" name="Diagramm 4"/>
          <p:cNvGraphicFramePr/>
          <p:nvPr>
            <p:extLst/>
          </p:nvPr>
        </p:nvGraphicFramePr>
        <p:xfrm>
          <a:off x="0" y="1655617"/>
          <a:ext cx="5700083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feld 16"/>
          <p:cNvSpPr txBox="1"/>
          <p:nvPr/>
        </p:nvSpPr>
        <p:spPr>
          <a:xfrm>
            <a:off x="1782280" y="1663525"/>
            <a:ext cx="2135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400" dirty="0" smtClean="0">
                <a:solidFill>
                  <a:srgbClr val="FF0000"/>
                </a:solidFill>
              </a:rPr>
              <a:t>Alle Pflanzenarten: 2812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316974" y="1097941"/>
            <a:ext cx="20585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400" dirty="0" smtClean="0">
                <a:solidFill>
                  <a:srgbClr val="FF0000"/>
                </a:solidFill>
              </a:rPr>
              <a:t>Neophyten: 466</a:t>
            </a:r>
            <a:br>
              <a:rPr lang="de-DE" sz="1400" dirty="0" smtClean="0">
                <a:solidFill>
                  <a:srgbClr val="FF0000"/>
                </a:solidFill>
              </a:rPr>
            </a:br>
            <a:r>
              <a:rPr lang="de-DE" sz="1200" dirty="0" smtClean="0">
                <a:solidFill>
                  <a:srgbClr val="FF0000"/>
                </a:solidFill>
              </a:rPr>
              <a:t>(darunter 94 Unbeständige)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51444" y="372911"/>
            <a:ext cx="30283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None/>
            </a:pPr>
            <a:r>
              <a:rPr lang="de-DE" sz="2400" dirty="0" smtClean="0"/>
              <a:t>Neophyten in Zahlen</a:t>
            </a:r>
            <a:endParaRPr lang="de-DE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1279934" y="3429000"/>
            <a:ext cx="1529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smtClean="0">
                <a:solidFill>
                  <a:srgbClr val="FF0000"/>
                </a:solidFill>
              </a:rPr>
              <a:t>Wildlebende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Pflanzenarten</a:t>
            </a:r>
            <a:r>
              <a:rPr lang="de-DE" sz="1600" dirty="0">
                <a:solidFill>
                  <a:srgbClr val="FF0000"/>
                </a:solidFill>
              </a:rPr>
              <a:t/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Sachsens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4355976" y="1457325"/>
            <a:ext cx="4416549" cy="4677791"/>
            <a:chOff x="4355976" y="1457325"/>
            <a:chExt cx="4416549" cy="4677791"/>
          </a:xfrm>
        </p:grpSpPr>
        <p:grpSp>
          <p:nvGrpSpPr>
            <p:cNvPr id="29" name="Gruppieren 28"/>
            <p:cNvGrpSpPr/>
            <p:nvPr/>
          </p:nvGrpSpPr>
          <p:grpSpPr>
            <a:xfrm>
              <a:off x="4355976" y="1457325"/>
              <a:ext cx="4416549" cy="2331715"/>
              <a:chOff x="4355976" y="1457325"/>
              <a:chExt cx="4416549" cy="2331715"/>
            </a:xfrm>
          </p:grpSpPr>
          <p:cxnSp>
            <p:nvCxnSpPr>
              <p:cNvPr id="13" name="Gerade Verbindung 12"/>
              <p:cNvCxnSpPr/>
              <p:nvPr/>
            </p:nvCxnSpPr>
            <p:spPr bwMode="auto">
              <a:xfrm flipV="1">
                <a:off x="5004048" y="3700349"/>
                <a:ext cx="2301627" cy="88691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Gerade Verbindung 9"/>
              <p:cNvCxnSpPr/>
              <p:nvPr/>
            </p:nvCxnSpPr>
            <p:spPr bwMode="auto">
              <a:xfrm flipV="1">
                <a:off x="4355976" y="1457326"/>
                <a:ext cx="2254359" cy="66890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" name="Rechteck 13"/>
              <p:cNvSpPr/>
              <p:nvPr/>
            </p:nvSpPr>
            <p:spPr bwMode="auto">
              <a:xfrm>
                <a:off x="6610335" y="1457325"/>
                <a:ext cx="2162190" cy="2243024"/>
              </a:xfrm>
              <a:prstGeom prst="rect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 typeface="Wingdings" pitchFamily="2" charset="2"/>
                  <a:buChar char="Ø"/>
                  <a:tabLst/>
                </a:pPr>
                <a:endParaRPr kumimoji="0" 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6700830" y="1650709"/>
                <a:ext cx="19812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de-DE" sz="1400" dirty="0" smtClean="0">
                    <a:solidFill>
                      <a:schemeClr val="bg1"/>
                    </a:solidFill>
                  </a:rPr>
                  <a:t>Beispiele:</a:t>
                </a:r>
              </a:p>
              <a:p>
                <a:pPr>
                  <a:buNone/>
                </a:pPr>
                <a:r>
                  <a:rPr lang="de-DE" sz="1400" dirty="0" smtClean="0">
                    <a:solidFill>
                      <a:schemeClr val="bg1"/>
                    </a:solidFill>
                  </a:rPr>
                  <a:t>Schneeglöckchen</a:t>
                </a:r>
              </a:p>
              <a:p>
                <a:pPr>
                  <a:buNone/>
                </a:pPr>
                <a:r>
                  <a:rPr lang="de-DE" sz="1400" dirty="0" smtClean="0">
                    <a:solidFill>
                      <a:schemeClr val="bg1"/>
                    </a:solidFill>
                  </a:rPr>
                  <a:t>Einjähriges Silberblatt</a:t>
                </a:r>
              </a:p>
              <a:p>
                <a:pPr>
                  <a:buNone/>
                </a:pPr>
                <a:r>
                  <a:rPr lang="de-DE" sz="1400" dirty="0" smtClean="0">
                    <a:solidFill>
                      <a:schemeClr val="bg1"/>
                    </a:solidFill>
                  </a:rPr>
                  <a:t>Roter Fingerhut</a:t>
                </a:r>
              </a:p>
              <a:p>
                <a:pPr>
                  <a:buNone/>
                </a:pPr>
                <a:r>
                  <a:rPr lang="de-DE" sz="1400" dirty="0" smtClean="0">
                    <a:solidFill>
                      <a:schemeClr val="bg1"/>
                    </a:solidFill>
                  </a:rPr>
                  <a:t>Japanischer </a:t>
                </a:r>
                <a:br>
                  <a:rPr lang="de-DE" sz="1400" dirty="0" smtClean="0">
                    <a:solidFill>
                      <a:schemeClr val="bg1"/>
                    </a:solidFill>
                  </a:rPr>
                </a:br>
                <a:r>
                  <a:rPr lang="de-DE" sz="1400" dirty="0" smtClean="0">
                    <a:solidFill>
                      <a:schemeClr val="bg1"/>
                    </a:solidFill>
                  </a:rPr>
                  <a:t>Staudenknöterich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76"/>
            <a:stretch/>
          </p:blipFill>
          <p:spPr bwMode="auto">
            <a:xfrm flipH="1">
              <a:off x="6588224" y="4005064"/>
              <a:ext cx="2173380" cy="2130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Datumsplatzhalter 3"/>
          <p:cNvSpPr>
            <a:spLocks noGrp="1"/>
          </p:cNvSpPr>
          <p:nvPr>
            <p:ph type="dt" sz="half" idx="10"/>
          </p:nvPr>
        </p:nvSpPr>
        <p:spPr>
          <a:xfrm>
            <a:off x="684213" y="6229350"/>
            <a:ext cx="4537075" cy="62865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FBA6C092-AA01-4229-9F87-934385861854}" type="datetime4">
              <a:rPr lang="de-DE" smtClean="0"/>
              <a:t>26. April 2021</a:t>
            </a:fld>
            <a:r>
              <a:rPr lang="de-DE" dirty="0" smtClean="0"/>
              <a:t>  | </a:t>
            </a:r>
            <a:r>
              <a:rPr lang="de-DE" dirty="0" smtClean="0">
                <a:solidFill>
                  <a:srgbClr val="008644"/>
                </a:solidFill>
              </a:rPr>
              <a:t>Dr. Ewa Meinlschmidt</a:t>
            </a:r>
            <a:endParaRPr lang="de-DE" dirty="0">
              <a:solidFill>
                <a:srgbClr val="008644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42240" y="5878175"/>
            <a:ext cx="5760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Quelle: Folie aus dem Vortrag vom Dr. Hans-Ulrich Bangert, SMEKUL 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7176518" y="6090850"/>
            <a:ext cx="1669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Foto: H.-U. Bangert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89390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71860"/>
            <a:ext cx="4320480" cy="686594"/>
          </a:xfrm>
        </p:spPr>
        <p:txBody>
          <a:bodyPr/>
          <a:lstStyle/>
          <a:p>
            <a:r>
              <a:rPr lang="de-DE" sz="2400" dirty="0" smtClean="0"/>
              <a:t>Auswirkungen auf die Natur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1902" y="1819018"/>
            <a:ext cx="8267700" cy="3194157"/>
          </a:xfrm>
        </p:spPr>
        <p:txBody>
          <a:bodyPr/>
          <a:lstStyle/>
          <a:p>
            <a:pPr marL="0" indent="0">
              <a:buNone/>
            </a:pPr>
            <a:endParaRPr lang="de-DE" sz="1800" dirty="0" smtClean="0"/>
          </a:p>
          <a:p>
            <a:pPr marL="532800" indent="-532800"/>
            <a:r>
              <a:rPr lang="de-DE" sz="1800" dirty="0" smtClean="0"/>
              <a:t>hohe </a:t>
            </a:r>
            <a:r>
              <a:rPr lang="de-DE" sz="1800" dirty="0"/>
              <a:t>natürliche Standortdynamik (Hochwasser, Geschiebeumlagerung)</a:t>
            </a:r>
          </a:p>
          <a:p>
            <a:pPr marL="532800" indent="-532800"/>
            <a:r>
              <a:rPr lang="de-DE" sz="1800" dirty="0" smtClean="0"/>
              <a:t>Verdrängung </a:t>
            </a:r>
            <a:r>
              <a:rPr lang="de-DE" sz="1800" dirty="0"/>
              <a:t>einheimischer Pflanzen und Verdrängung des Lebensraumes von Tieren (Artenrückgang</a:t>
            </a:r>
            <a:r>
              <a:rPr lang="de-DE" sz="1800" dirty="0" smtClean="0"/>
              <a:t>)</a:t>
            </a:r>
          </a:p>
          <a:p>
            <a:pPr marL="532800" indent="-532800"/>
            <a:r>
              <a:rPr lang="de-DE" sz="1800" dirty="0" smtClean="0"/>
              <a:t>Beschädigung </a:t>
            </a:r>
            <a:r>
              <a:rPr lang="de-DE" sz="1800" dirty="0"/>
              <a:t>/ Gefährdung der Standsicherheit von </a:t>
            </a:r>
            <a:r>
              <a:rPr lang="de-DE" sz="1800" dirty="0" smtClean="0"/>
              <a:t>Uferbefestigungen   und/oder Hochwasserschutzdeichen</a:t>
            </a:r>
          </a:p>
          <a:p>
            <a:pPr marL="532800" indent="-532800"/>
            <a:r>
              <a:rPr lang="de-DE" sz="1800" dirty="0" smtClean="0"/>
              <a:t>Veränderung des Landschaftsbildes</a:t>
            </a:r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291902" y="1380394"/>
            <a:ext cx="8267700" cy="4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5600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DE" sz="1800" kern="0" dirty="0" smtClean="0"/>
              <a:t> Günstige </a:t>
            </a:r>
            <a:r>
              <a:rPr lang="de-DE" sz="1800" b="1" kern="0" dirty="0" smtClean="0">
                <a:solidFill>
                  <a:srgbClr val="008644"/>
                </a:solidFill>
              </a:rPr>
              <a:t>Ausbreitungsmöglichkeiten</a:t>
            </a:r>
            <a:r>
              <a:rPr lang="de-DE" sz="1800" kern="0" dirty="0" smtClean="0"/>
              <a:t> entlang von Flüssen durch:  	</a:t>
            </a:r>
            <a:endParaRPr lang="de-DE" sz="1800" kern="0" dirty="0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684213" y="6229350"/>
            <a:ext cx="4537075" cy="62865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FBA6C092-AA01-4229-9F87-934385861854}" type="datetime4">
              <a:rPr lang="de-DE" smtClean="0"/>
              <a:t>26. April 2021</a:t>
            </a:fld>
            <a:r>
              <a:rPr lang="de-DE" dirty="0" smtClean="0"/>
              <a:t>  | </a:t>
            </a:r>
            <a:r>
              <a:rPr lang="de-DE" dirty="0" smtClean="0">
                <a:solidFill>
                  <a:srgbClr val="008644"/>
                </a:solidFill>
              </a:rPr>
              <a:t>Dr. Ewa Meinlschmidt</a:t>
            </a:r>
            <a:endParaRPr lang="de-DE" dirty="0">
              <a:solidFill>
                <a:srgbClr val="0086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1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7298" y="654055"/>
            <a:ext cx="5050904" cy="508918"/>
          </a:xfrm>
        </p:spPr>
        <p:txBody>
          <a:bodyPr/>
          <a:lstStyle/>
          <a:p>
            <a:r>
              <a:rPr lang="de-DE" dirty="0" smtClean="0"/>
              <a:t>Auswirkungen auf die Gesundheit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70502" y="1556792"/>
            <a:ext cx="5307700" cy="4282926"/>
          </a:xfrm>
        </p:spPr>
        <p:txBody>
          <a:bodyPr/>
          <a:lstStyle/>
          <a:p>
            <a:pPr marL="1066200" lvl="2" indent="-532800">
              <a:buFont typeface="Arial Unicode MS" pitchFamily="34" charset="-128"/>
              <a:buChar char="❙"/>
            </a:pPr>
            <a:r>
              <a:rPr lang="de-DE" b="0" dirty="0"/>
              <a:t>Der Saft von Riesen-Bärenklau enthält </a:t>
            </a:r>
            <a:r>
              <a:rPr lang="de-DE" b="0" dirty="0" err="1"/>
              <a:t>phototoxisch</a:t>
            </a:r>
            <a:r>
              <a:rPr lang="de-DE" b="0" dirty="0"/>
              <a:t> wirkende </a:t>
            </a:r>
            <a:r>
              <a:rPr lang="de-DE" b="0" dirty="0" err="1"/>
              <a:t>Furocumarine</a:t>
            </a:r>
            <a:r>
              <a:rPr lang="de-DE" b="0" dirty="0"/>
              <a:t>. </a:t>
            </a:r>
          </a:p>
          <a:p>
            <a:pPr marL="1066200" lvl="2" indent="-532800">
              <a:buFont typeface="Arial Unicode MS" pitchFamily="34" charset="-128"/>
              <a:buChar char="❙"/>
            </a:pPr>
            <a:r>
              <a:rPr lang="de-DE" b="0" dirty="0"/>
              <a:t>Wenn die Haut nach der Benetzung mit Pflanzensaft der Sonneneinstrahlung ausgesetzt wird, entstehen Hautentzündungen.</a:t>
            </a:r>
          </a:p>
          <a:p>
            <a:pPr marL="1066200" lvl="2" indent="-532800">
              <a:buFont typeface="Arial Unicode MS" pitchFamily="34" charset="-128"/>
              <a:buChar char="❙"/>
            </a:pPr>
            <a:r>
              <a:rPr lang="de-DE" b="0" dirty="0" smtClean="0"/>
              <a:t>Mögliche </a:t>
            </a:r>
            <a:r>
              <a:rPr lang="de-DE" b="0" dirty="0"/>
              <a:t>Folgen sind Juckreiz, Rötung, Schwellung und Blasenbildung auf der </a:t>
            </a:r>
            <a:r>
              <a:rPr lang="de-DE" sz="1800" b="0" dirty="0" smtClean="0"/>
              <a:t>Haut.</a:t>
            </a:r>
          </a:p>
          <a:p>
            <a:pPr marL="1066200" lvl="2" indent="-532800">
              <a:buFont typeface="Arial Unicode MS" pitchFamily="34" charset="-128"/>
              <a:buChar char="❙"/>
            </a:pPr>
            <a:r>
              <a:rPr lang="de-DE" b="0" dirty="0" smtClean="0"/>
              <a:t>Die Veränderungen können wie Verbrennungen 1. und 2. Grades aussehen. </a:t>
            </a:r>
            <a:r>
              <a:rPr lang="de-DE" sz="1800" b="0" dirty="0" smtClean="0"/>
              <a:t>   </a:t>
            </a:r>
            <a:endParaRPr lang="de-DE" sz="1800" b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|  </a:t>
            </a:r>
            <a:fld id="{5B25B76C-46FD-4D1E-9734-60DF281CC5E8}" type="datetime4">
              <a:rPr lang="de-DE" smtClean="0"/>
              <a:t>26. April 2021</a:t>
            </a:fld>
            <a:r>
              <a:rPr lang="de-DE" smtClean="0"/>
              <a:t>  | </a:t>
            </a:r>
            <a:r>
              <a:rPr lang="de-DE" smtClean="0">
                <a:solidFill>
                  <a:srgbClr val="008444"/>
                </a:solidFill>
              </a:rPr>
              <a:t>Ewa 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868F63-F020-42BA-BEE9-805B8627D23C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53" y="1299750"/>
            <a:ext cx="3072384" cy="486555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298245" y="5839718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Foto, Sandra Kern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94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6" t="16931" r="19603" b="15485"/>
          <a:stretch>
            <a:fillRect/>
          </a:stretch>
        </p:blipFill>
        <p:spPr bwMode="auto">
          <a:xfrm>
            <a:off x="467544" y="1124744"/>
            <a:ext cx="6624742" cy="517661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0" y="6229350"/>
            <a:ext cx="611188" cy="628650"/>
          </a:xfrm>
        </p:spPr>
        <p:txBody>
          <a:bodyPr/>
          <a:lstStyle/>
          <a:p>
            <a:pPr>
              <a:defRPr/>
            </a:pPr>
            <a:fld id="{DBF12646-AB23-4E59-9B9B-8AF0C6DA20E5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4213" y="6229350"/>
            <a:ext cx="4537075" cy="62865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FBA6C092-AA01-4229-9F87-934385861854}" type="datetime4">
              <a:rPr lang="de-DE" smtClean="0"/>
              <a:t>26. April 2021</a:t>
            </a:fld>
            <a:r>
              <a:rPr lang="de-DE" dirty="0" smtClean="0"/>
              <a:t>  | </a:t>
            </a:r>
            <a:r>
              <a:rPr lang="de-DE" dirty="0" smtClean="0">
                <a:solidFill>
                  <a:srgbClr val="008644"/>
                </a:solidFill>
              </a:rPr>
              <a:t>Dr. Ewa Meinlschmidt</a:t>
            </a:r>
            <a:endParaRPr lang="de-DE" dirty="0">
              <a:solidFill>
                <a:srgbClr val="0086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6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0" y="1412776"/>
            <a:ext cx="8267700" cy="4392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2800" indent="-532800"/>
            <a:r>
              <a:rPr lang="de-DE" altLang="de-DE" sz="1800" b="1" dirty="0">
                <a:solidFill>
                  <a:srgbClr val="008444"/>
                </a:solidFill>
              </a:rPr>
              <a:t>Artikel 4</a:t>
            </a:r>
            <a:r>
              <a:rPr lang="de-DE" altLang="de-DE" sz="1800" dirty="0" smtClean="0"/>
              <a:t/>
            </a:r>
            <a:br>
              <a:rPr lang="de-DE" altLang="de-DE" sz="1800" dirty="0" smtClean="0"/>
            </a:br>
            <a:r>
              <a:rPr lang="de-DE" altLang="de-DE" sz="1800" dirty="0" smtClean="0"/>
              <a:t>Liste invasiver gebietsfremder Arten von unionsweiter Bedeutung</a:t>
            </a:r>
          </a:p>
          <a:p>
            <a:pPr marL="532800" indent="-532800">
              <a:buNone/>
            </a:pPr>
            <a:r>
              <a:rPr lang="de-DE" altLang="de-DE" sz="1800" dirty="0" smtClean="0"/>
              <a:t>      	Vorrangig sollen invasive gebietsfremde Arten in die Unionsliste aufgenommen werden,</a:t>
            </a:r>
            <a:r>
              <a:rPr lang="de-DE" altLang="de-DE" sz="1800" dirty="0" smtClean="0">
                <a:solidFill>
                  <a:srgbClr val="008644"/>
                </a:solidFill>
              </a:rPr>
              <a:t> </a:t>
            </a:r>
            <a:r>
              <a:rPr lang="de-DE" altLang="de-DE" sz="1800" b="1" dirty="0" smtClean="0">
                <a:solidFill>
                  <a:srgbClr val="008444"/>
                </a:solidFill>
              </a:rPr>
              <a:t>die bis lang noch nicht in der Union vorkommen oder sich in einer frühen Phase der Invasion befinden.</a:t>
            </a:r>
          </a:p>
          <a:p>
            <a:pPr marL="1066200" lvl="2" indent="-532800"/>
            <a:r>
              <a:rPr lang="de-DE" altLang="de-DE" sz="1800" dirty="0" smtClean="0"/>
              <a:t>Prävention</a:t>
            </a:r>
          </a:p>
          <a:p>
            <a:pPr marL="1066200" lvl="2" indent="-532800"/>
            <a:r>
              <a:rPr lang="de-DE" altLang="de-DE" sz="1800" dirty="0"/>
              <a:t>Früherkennung und sofortige </a:t>
            </a:r>
            <a:r>
              <a:rPr lang="de-DE" altLang="de-DE" sz="1800" dirty="0" smtClean="0"/>
              <a:t>Tilgung</a:t>
            </a:r>
          </a:p>
          <a:p>
            <a:pPr marL="1066200" lvl="2" indent="-532800"/>
            <a:r>
              <a:rPr lang="de-DE" altLang="de-DE" sz="1800" dirty="0"/>
              <a:t>Management von bereits weit verbreiteten </a:t>
            </a:r>
            <a:r>
              <a:rPr lang="de-DE" altLang="de-DE" sz="1800" dirty="0" smtClean="0"/>
              <a:t>Arten</a:t>
            </a:r>
          </a:p>
          <a:p>
            <a:pPr marL="532800" lvl="2" indent="-532800"/>
            <a:r>
              <a:rPr lang="de-DE" altLang="de-DE" sz="1800" b="1" dirty="0">
                <a:solidFill>
                  <a:srgbClr val="008444"/>
                </a:solidFill>
                <a:cs typeface="+mn-cs"/>
              </a:rPr>
              <a:t>Artikel 5</a:t>
            </a:r>
            <a:br>
              <a:rPr lang="de-DE" altLang="de-DE" sz="1800" b="1" dirty="0">
                <a:solidFill>
                  <a:srgbClr val="008444"/>
                </a:solidFill>
                <a:cs typeface="+mn-cs"/>
              </a:rPr>
            </a:br>
            <a:r>
              <a:rPr lang="de-DE" altLang="de-DE" sz="1800" b="1" dirty="0">
                <a:solidFill>
                  <a:srgbClr val="008444"/>
                </a:solidFill>
                <a:cs typeface="+mn-cs"/>
              </a:rPr>
              <a:t>Risikobewertung </a:t>
            </a:r>
            <a:r>
              <a:rPr lang="de-DE" altLang="de-DE" sz="1800" dirty="0" smtClean="0"/>
              <a:t>	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539552" y="548680"/>
            <a:ext cx="313265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altLang="de-DE" sz="2600" dirty="0"/>
              <a:t>Allgemeines: EU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84213" y="6229350"/>
            <a:ext cx="4537075" cy="62865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FBA6C092-AA01-4229-9F87-934385861854}" type="datetime4">
              <a:rPr lang="de-DE" smtClean="0"/>
              <a:t>26. April 2021</a:t>
            </a:fld>
            <a:r>
              <a:rPr lang="de-DE" dirty="0" smtClean="0"/>
              <a:t>  | </a:t>
            </a:r>
            <a:r>
              <a:rPr lang="de-DE" dirty="0" smtClean="0">
                <a:solidFill>
                  <a:srgbClr val="008644"/>
                </a:solidFill>
              </a:rPr>
              <a:t>Dr. Ewa Meinlschmidt</a:t>
            </a:r>
            <a:endParaRPr lang="de-DE" dirty="0">
              <a:solidFill>
                <a:srgbClr val="008644"/>
              </a:solidFill>
            </a:endParaRPr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0" y="6229350"/>
            <a:ext cx="611188" cy="62865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7AD81CD-39FA-40C5-BA92-F147C4DA8A64}" type="slidenum">
              <a:rPr lang="de-DE" altLang="de-DE" sz="1200" smtClean="0">
                <a:solidFill>
                  <a:srgbClr val="828480"/>
                </a:solidFill>
              </a:rPr>
              <a:pPr/>
              <a:t>8</a:t>
            </a:fld>
            <a:endParaRPr lang="de-DE" altLang="de-DE" sz="1200" dirty="0" smtClean="0">
              <a:solidFill>
                <a:srgbClr val="8284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4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337180" y="1916423"/>
            <a:ext cx="4493890" cy="3528392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de-DE" dirty="0"/>
              <a:t>als Zierpflanze vom Kaukasus (1890) nach Europa </a:t>
            </a:r>
            <a:r>
              <a:rPr lang="de-DE" dirty="0" smtClean="0"/>
              <a:t>eingeführt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de-DE" dirty="0" smtClean="0"/>
              <a:t>USA</a:t>
            </a:r>
            <a:r>
              <a:rPr lang="de-DE" dirty="0"/>
              <a:t>, Kanada, Europa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de-DE" dirty="0">
                <a:solidFill>
                  <a:srgbClr val="C00000"/>
                </a:solidFill>
              </a:rPr>
              <a:t>Sachsen (1962) - aus Tschechien eingewandert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de-DE" dirty="0"/>
              <a:t>als Trachtpflanze für Honigbienen empfohlen – durch Imker ausgesät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de-DE" dirty="0"/>
              <a:t>Anbau als Futterpflanze</a:t>
            </a:r>
          </a:p>
          <a:p>
            <a:pPr>
              <a:lnSpc>
                <a:spcPct val="120000"/>
              </a:lnSpc>
              <a:spcBef>
                <a:spcPts val="960"/>
              </a:spcBef>
            </a:pPr>
            <a:r>
              <a:rPr lang="de-DE" dirty="0"/>
              <a:t>Deckungspflanze für das </a:t>
            </a:r>
            <a:r>
              <a:rPr lang="de-DE" dirty="0" smtClean="0"/>
              <a:t>Wild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|  </a:t>
            </a:r>
            <a:fld id="{3B032C9A-D60F-4077-B5C3-8F4A93E96422}" type="datetime4">
              <a:rPr lang="de-DE" smtClean="0"/>
              <a:t>26. April 2021</a:t>
            </a:fld>
            <a:r>
              <a:rPr lang="de-DE" dirty="0" smtClean="0"/>
              <a:t>  |  </a:t>
            </a:r>
            <a:r>
              <a:rPr lang="de-DE" dirty="0" smtClean="0">
                <a:solidFill>
                  <a:srgbClr val="008444"/>
                </a:solidFill>
              </a:rPr>
              <a:t>Ewa </a:t>
            </a:r>
            <a:r>
              <a:rPr lang="de-DE" dirty="0" err="1" smtClean="0">
                <a:solidFill>
                  <a:srgbClr val="008444"/>
                </a:solidFill>
              </a:rPr>
              <a:t>Meinlschmidt</a:t>
            </a:r>
            <a:endParaRPr lang="de-DE" dirty="0">
              <a:solidFill>
                <a:srgbClr val="008444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6B7E48-0E71-4528-8FEB-175452CC8862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37180" y="553428"/>
            <a:ext cx="4258816" cy="49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3CC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55600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DE" sz="2400" kern="0" dirty="0" smtClean="0"/>
              <a:t>Riesen-Bärenklau</a:t>
            </a:r>
            <a:endParaRPr lang="de-DE" sz="2400" kern="0" dirty="0"/>
          </a:p>
        </p:txBody>
      </p:sp>
      <p:pic>
        <p:nvPicPr>
          <p:cNvPr id="6" name="Picture 4" descr="blühend_Tschiedel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1052513"/>
            <a:ext cx="3941763" cy="52562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20037" y="6026629"/>
            <a:ext cx="12239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200" dirty="0">
                <a:solidFill>
                  <a:schemeClr val="bg1"/>
                </a:solidFill>
              </a:rPr>
              <a:t>Foto: LfULG</a:t>
            </a:r>
          </a:p>
        </p:txBody>
      </p:sp>
    </p:spTree>
    <p:extLst>
      <p:ext uri="{BB962C8B-B14F-4D97-AF65-F5344CB8AC3E}">
        <p14:creationId xmlns:p14="http://schemas.microsoft.com/office/powerpoint/2010/main" val="37191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olienmaster">
  <a:themeElements>
    <a:clrScheme name="1_Folienmaster 1">
      <a:dk1>
        <a:srgbClr val="333333"/>
      </a:dk1>
      <a:lt1>
        <a:srgbClr val="FFFFFF"/>
      </a:lt1>
      <a:dk2>
        <a:srgbClr val="000000"/>
      </a:dk2>
      <a:lt2>
        <a:srgbClr val="747678"/>
      </a:lt2>
      <a:accent1>
        <a:srgbClr val="008444"/>
      </a:accent1>
      <a:accent2>
        <a:srgbClr val="006751"/>
      </a:accent2>
      <a:accent3>
        <a:srgbClr val="FFFFFF"/>
      </a:accent3>
      <a:accent4>
        <a:srgbClr val="2A2A2A"/>
      </a:accent4>
      <a:accent5>
        <a:srgbClr val="AAC2B0"/>
      </a:accent5>
      <a:accent6>
        <a:srgbClr val="005D49"/>
      </a:accent6>
      <a:hlink>
        <a:srgbClr val="FFDC00"/>
      </a:hlink>
      <a:folHlink>
        <a:srgbClr val="C9CAC8"/>
      </a:folHlink>
    </a:clrScheme>
    <a:fontScheme name="1_Folienmast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FF66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FF66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Folienmaster 1">
        <a:dk1>
          <a:srgbClr val="333333"/>
        </a:dk1>
        <a:lt1>
          <a:srgbClr val="FFFFFF"/>
        </a:lt1>
        <a:dk2>
          <a:srgbClr val="000000"/>
        </a:dk2>
        <a:lt2>
          <a:srgbClr val="747678"/>
        </a:lt2>
        <a:accent1>
          <a:srgbClr val="008444"/>
        </a:accent1>
        <a:accent2>
          <a:srgbClr val="006751"/>
        </a:accent2>
        <a:accent3>
          <a:srgbClr val="FFFFFF"/>
        </a:accent3>
        <a:accent4>
          <a:srgbClr val="2A2A2A"/>
        </a:accent4>
        <a:accent5>
          <a:srgbClr val="AAC2B0"/>
        </a:accent5>
        <a:accent6>
          <a:srgbClr val="005D49"/>
        </a:accent6>
        <a:hlink>
          <a:srgbClr val="FFDC00"/>
        </a:hlink>
        <a:folHlink>
          <a:srgbClr val="C9CA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nmaster 2">
        <a:dk1>
          <a:srgbClr val="69BE28"/>
        </a:dk1>
        <a:lt1>
          <a:srgbClr val="FFFFFF"/>
        </a:lt1>
        <a:dk2>
          <a:srgbClr val="DD4814"/>
        </a:dk2>
        <a:lt2>
          <a:srgbClr val="981E32"/>
        </a:lt2>
        <a:accent1>
          <a:srgbClr val="FF7900"/>
        </a:accent1>
        <a:accent2>
          <a:srgbClr val="F8DE6E"/>
        </a:accent2>
        <a:accent3>
          <a:srgbClr val="FFFFFF"/>
        </a:accent3>
        <a:accent4>
          <a:srgbClr val="59A221"/>
        </a:accent4>
        <a:accent5>
          <a:srgbClr val="FFBEAA"/>
        </a:accent5>
        <a:accent6>
          <a:srgbClr val="E1C963"/>
        </a:accent6>
        <a:hlink>
          <a:srgbClr val="002664"/>
        </a:hlink>
        <a:folHlink>
          <a:srgbClr val="9B9B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1342</Words>
  <Application>Microsoft Office PowerPoint</Application>
  <PresentationFormat>Bildschirmpräsentation (4:3)</PresentationFormat>
  <Paragraphs>257</Paragraphs>
  <Slides>31</Slides>
  <Notes>15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9" baseType="lpstr">
      <vt:lpstr>ＭＳ Ｐゴシック</vt:lpstr>
      <vt:lpstr>Arial</vt:lpstr>
      <vt:lpstr>Arial Unicode MS</vt:lpstr>
      <vt:lpstr>Calibri</vt:lpstr>
      <vt:lpstr>Wingdings</vt:lpstr>
      <vt:lpstr>1_Folienmaster</vt:lpstr>
      <vt:lpstr>Standarddesign</vt:lpstr>
      <vt:lpstr>Acrobat Document</vt:lpstr>
      <vt:lpstr>Biologie, Vorkommen und Bekämpfung </vt:lpstr>
      <vt:lpstr>Gliederung</vt:lpstr>
      <vt:lpstr>Definition</vt:lpstr>
      <vt:lpstr>PowerPoint-Präsentation</vt:lpstr>
      <vt:lpstr>Auswirkungen auf die Natur</vt:lpstr>
      <vt:lpstr>Auswirkungen auf die Gesundheit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Jungpflanzen von Riesen-Bärenklau dringen vom Grünland auf den Acker vor. </vt:lpstr>
      <vt:lpstr>PowerPoint-Präsentation</vt:lpstr>
      <vt:lpstr>Bekämpfungsmaßnahmen</vt:lpstr>
      <vt:lpstr>Abstechen der obersten Wurzelschicht von 10 bis 15 cm unter der Erdoberfläche im März oder spätestens April bzw. im Oktober</vt:lpstr>
      <vt:lpstr>PowerPoint-Präsentation</vt:lpstr>
      <vt:lpstr>PowerPoint-Präsentation</vt:lpstr>
      <vt:lpstr>PowerPoint-Präsentation</vt:lpstr>
      <vt:lpstr>PowerPoint-Präsentation</vt:lpstr>
      <vt:lpstr>Untersuchungen zur Bekämpfung  von Riesen-Bärenklau in Sachsen (2003-2006)</vt:lpstr>
      <vt:lpstr>Bekämpfung von Riesen-Bärenklau   Parzellenversuch - Chemnitz 2001 - Einzelpflanzenbehandlung im Spritzverfahren -</vt:lpstr>
      <vt:lpstr>Bekämpfung von Riesen-Bärenklau   Parzellenversuch Chemnitz 2003-2005</vt:lpstr>
      <vt:lpstr>Bekämpfung von Riesen-Bärenklau   </vt:lpstr>
      <vt:lpstr>Schlussfolgerungen - Bekämpfungsversuche </vt:lpstr>
      <vt:lpstr>PowerPoint-Präsentation</vt:lpstr>
      <vt:lpstr>Bekämpfungsverfahren: „Pastwa”</vt:lpstr>
      <vt:lpstr>Bekämpfungsverfahren: „PASTWA”</vt:lpstr>
      <vt:lpstr>Wirksamkeit der Anwendung</vt:lpstr>
      <vt:lpstr>Bekämpfungsverfahren „PASTWA”</vt:lpstr>
      <vt:lpstr>PowerPoint-Präsentation</vt:lpstr>
      <vt:lpstr>Weiterführende Literatur</vt:lpstr>
    </vt:vector>
  </TitlesOfParts>
  <Company>SID NLL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Ullrich, Monique - LfULG</dc:creator>
  <cp:lastModifiedBy>Meinlschmidt Dr., Ewa - LfULG</cp:lastModifiedBy>
  <cp:revision>205</cp:revision>
  <cp:lastPrinted>2018-10-16T17:38:31Z</cp:lastPrinted>
  <dcterms:created xsi:type="dcterms:W3CDTF">2012-12-20T10:04:13Z</dcterms:created>
  <dcterms:modified xsi:type="dcterms:W3CDTF">2021-04-26T14:12:38Z</dcterms:modified>
</cp:coreProperties>
</file>