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6" r:id="rId2"/>
  </p:sldIdLst>
  <p:sldSz cx="6858000" cy="9906000" type="A4"/>
  <p:notesSz cx="6451600" cy="93218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5A48"/>
    <a:srgbClr val="3B5E1C"/>
    <a:srgbClr val="217821"/>
    <a:srgbClr val="FF7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5332" autoAdjust="0"/>
  </p:normalViewPr>
  <p:slideViewPr>
    <p:cSldViewPr snapToGrid="0">
      <p:cViewPr>
        <p:scale>
          <a:sx n="80" d="100"/>
          <a:sy n="80" d="100"/>
        </p:scale>
        <p:origin x="17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96397" cy="466612"/>
          </a:xfrm>
          <a:prstGeom prst="rect">
            <a:avLst/>
          </a:prstGeom>
        </p:spPr>
        <p:txBody>
          <a:bodyPr vert="horz" lIns="86228" tIns="43114" rIns="86228" bIns="43114" rtlCol="0"/>
          <a:lstStyle>
            <a:lvl1pPr algn="l">
              <a:defRPr sz="11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653697" y="0"/>
            <a:ext cx="2796397" cy="466612"/>
          </a:xfrm>
          <a:prstGeom prst="rect">
            <a:avLst/>
          </a:prstGeom>
        </p:spPr>
        <p:txBody>
          <a:bodyPr vert="horz" lIns="86228" tIns="43114" rIns="86228" bIns="43114" rtlCol="0"/>
          <a:lstStyle>
            <a:lvl1pPr algn="r">
              <a:defRPr sz="1100"/>
            </a:lvl1pPr>
          </a:lstStyle>
          <a:p>
            <a:fld id="{ED829876-2EA0-4EA8-BA7B-650BEEBFC2FB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36775" y="1165225"/>
            <a:ext cx="2178050" cy="31448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28" tIns="43114" rIns="86228" bIns="4311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44859" y="4485735"/>
            <a:ext cx="5161883" cy="3670282"/>
          </a:xfrm>
          <a:prstGeom prst="rect">
            <a:avLst/>
          </a:prstGeom>
        </p:spPr>
        <p:txBody>
          <a:bodyPr vert="horz" lIns="86228" tIns="43114" rIns="86228" bIns="43114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855188"/>
            <a:ext cx="2796397" cy="466612"/>
          </a:xfrm>
          <a:prstGeom prst="rect">
            <a:avLst/>
          </a:prstGeom>
        </p:spPr>
        <p:txBody>
          <a:bodyPr vert="horz" lIns="86228" tIns="43114" rIns="86228" bIns="43114" rtlCol="0" anchor="b"/>
          <a:lstStyle>
            <a:lvl1pPr algn="l">
              <a:defRPr sz="11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653697" y="8855188"/>
            <a:ext cx="2796397" cy="466612"/>
          </a:xfrm>
          <a:prstGeom prst="rect">
            <a:avLst/>
          </a:prstGeom>
        </p:spPr>
        <p:txBody>
          <a:bodyPr vert="horz" lIns="86228" tIns="43114" rIns="86228" bIns="43114" rtlCol="0" anchor="b"/>
          <a:lstStyle>
            <a:lvl1pPr algn="r">
              <a:defRPr sz="1100"/>
            </a:lvl1pPr>
          </a:lstStyle>
          <a:p>
            <a:fld id="{A1821E87-54F8-4665-A57D-32616C5C71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5032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21E87-54F8-4665-A57D-32616C5C717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52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76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010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5343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251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8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99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37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08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46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395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3452-DBAA-403A-B165-2154C3DCBF75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671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F3452-DBAA-403A-B165-2154C3DCBF75}" type="datetimeFigureOut">
              <a:rPr lang="de-DE" smtClean="0"/>
              <a:t>20.12.2021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E63D9-7F8E-40BB-935E-A491B9BBCE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422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5E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File:Red Phone Font-Awesome.svg - Wikimedia Common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436" y="4953510"/>
            <a:ext cx="267836" cy="267836"/>
          </a:xfrm>
          <a:prstGeom prst="rect">
            <a:avLst/>
          </a:prstGeom>
        </p:spPr>
      </p:pic>
      <p:pic>
        <p:nvPicPr>
          <p:cNvPr id="23" name="Grafik 22" descr="File:Red Phone Font-Awesome.svg - Wikimedia Common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867" y="3754576"/>
            <a:ext cx="267836" cy="267836"/>
          </a:xfrm>
          <a:prstGeom prst="rect">
            <a:avLst/>
          </a:prstGeom>
        </p:spPr>
      </p:pic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118538" y="9511423"/>
            <a:ext cx="6739461" cy="527403"/>
          </a:xfrm>
        </p:spPr>
        <p:txBody>
          <a:bodyPr/>
          <a:lstStyle/>
          <a:p>
            <a:r>
              <a:rPr lang="de-DE" sz="700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Herausgeber: Die Pflanzenschutzdienste der Länder in Abstimmung mit dem Julius Kühn-Institut. Piktogramme: Heiko Schmalstieg.</a:t>
            </a:r>
            <a:endParaRPr lang="de-DE" sz="700" i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151903" y="859146"/>
            <a:ext cx="6606000" cy="1375324"/>
            <a:chOff x="119599" y="887712"/>
            <a:chExt cx="6606000" cy="1375324"/>
          </a:xfrm>
        </p:grpSpPr>
        <p:sp>
          <p:nvSpPr>
            <p:cNvPr id="13" name="Abgerundetes Rechteck 12"/>
            <p:cNvSpPr/>
            <p:nvPr/>
          </p:nvSpPr>
          <p:spPr>
            <a:xfrm>
              <a:off x="119599" y="887712"/>
              <a:ext cx="6606000" cy="1375324"/>
            </a:xfrm>
            <a:prstGeom prst="roundRect">
              <a:avLst>
                <a:gd name="adj" fmla="val 5912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4" name="Gruppieren 23"/>
            <p:cNvGrpSpPr/>
            <p:nvPr/>
          </p:nvGrpSpPr>
          <p:grpSpPr>
            <a:xfrm>
              <a:off x="174918" y="936374"/>
              <a:ext cx="6495362" cy="1278000"/>
              <a:chOff x="188509" y="953914"/>
              <a:chExt cx="6495362" cy="1278000"/>
            </a:xfrm>
          </p:grpSpPr>
          <p:pic>
            <p:nvPicPr>
              <p:cNvPr id="5" name="Grafik 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8509" y="953914"/>
                <a:ext cx="1278000" cy="1278000"/>
              </a:xfrm>
              <a:prstGeom prst="rect">
                <a:avLst/>
              </a:prstGeom>
            </p:spPr>
          </p:pic>
          <p:pic>
            <p:nvPicPr>
              <p:cNvPr id="6" name="Grafik 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92850" y="953914"/>
                <a:ext cx="1278000" cy="1278000"/>
              </a:xfrm>
              <a:prstGeom prst="rect">
                <a:avLst/>
              </a:prstGeom>
            </p:spPr>
          </p:pic>
          <p:pic>
            <p:nvPicPr>
              <p:cNvPr id="7" name="Grafik 6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7191" y="953914"/>
                <a:ext cx="1278000" cy="1278000"/>
              </a:xfrm>
              <a:prstGeom prst="rect">
                <a:avLst/>
              </a:prstGeom>
            </p:spPr>
          </p:pic>
          <p:pic>
            <p:nvPicPr>
              <p:cNvPr id="20" name="Grafik 19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01532" y="953914"/>
                <a:ext cx="1278000" cy="1278000"/>
              </a:xfrm>
              <a:prstGeom prst="rect">
                <a:avLst/>
              </a:prstGeom>
            </p:spPr>
          </p:pic>
          <p:pic>
            <p:nvPicPr>
              <p:cNvPr id="22" name="Grafik 21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05871" y="953914"/>
                <a:ext cx="1278000" cy="1278000"/>
              </a:xfrm>
              <a:prstGeom prst="rect">
                <a:avLst/>
              </a:prstGeom>
            </p:spPr>
          </p:pic>
        </p:grpSp>
      </p:grpSp>
      <p:sp>
        <p:nvSpPr>
          <p:cNvPr id="4" name="Abgerundetes Rechteck 3"/>
          <p:cNvSpPr/>
          <p:nvPr/>
        </p:nvSpPr>
        <p:spPr>
          <a:xfrm>
            <a:off x="151903" y="98768"/>
            <a:ext cx="6606000" cy="716400"/>
          </a:xfrm>
          <a:prstGeom prst="roundRect">
            <a:avLst>
              <a:gd name="adj" fmla="val 9159"/>
            </a:avLst>
          </a:prstGeom>
          <a:solidFill>
            <a:srgbClr val="AC5A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Quarantäneschädlinge stellen ein Risiko für Pflanzen dar!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51903" y="2278448"/>
            <a:ext cx="6606000" cy="3110400"/>
          </a:xfrm>
          <a:prstGeom prst="roundRect">
            <a:avLst>
              <a:gd name="adj" fmla="val 31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Verdacht oder Feststellung eines Quarantäneschädlings </a:t>
            </a:r>
            <a:b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sind </a:t>
            </a:r>
            <a:r>
              <a:rPr lang="de-DE" sz="16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unverzüglich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folgende Personen zu informieren:</a:t>
            </a:r>
          </a:p>
          <a:p>
            <a:pPr algn="ctr"/>
            <a:endParaRPr lang="de-DE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……………………………………………..</a:t>
            </a:r>
            <a:r>
              <a:rPr lang="de-DE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(Ansprechperson für den Pflanzenschutzdienst)</a:t>
            </a:r>
          </a:p>
          <a:p>
            <a:pPr algn="ctr">
              <a:spcBef>
                <a:spcPts val="600"/>
              </a:spcBef>
            </a:pPr>
            <a:r>
              <a:rPr lang="de-DE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…………………………</a:t>
            </a:r>
            <a:br>
              <a:rPr lang="de-DE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……………………………………………..</a:t>
            </a:r>
            <a:r>
              <a:rPr lang="de-DE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(Vertretung)</a:t>
            </a:r>
            <a:endParaRPr lang="de-DE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de-DE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…………………………</a:t>
            </a:r>
            <a:r>
              <a:rPr lang="de-DE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51903" y="5432826"/>
            <a:ext cx="6606000" cy="309600"/>
          </a:xfrm>
          <a:prstGeom prst="roundRect">
            <a:avLst>
              <a:gd name="adj" fmla="val 25896"/>
            </a:avLst>
          </a:prstGeom>
          <a:solidFill>
            <a:srgbClr val="AC5A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 Maßnahmen des Handlungsplans ist Folge zu leisten</a:t>
            </a:r>
            <a:r>
              <a:rPr lang="de-DE" sz="1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6" name="Abgerundetes Rechteck 25"/>
          <p:cNvSpPr/>
          <p:nvPr/>
        </p:nvSpPr>
        <p:spPr>
          <a:xfrm>
            <a:off x="151903" y="5786404"/>
            <a:ext cx="6606000" cy="2179963"/>
          </a:xfrm>
          <a:prstGeom prst="roundRect">
            <a:avLst>
              <a:gd name="adj" fmla="val 31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1825" indent="-361950">
              <a:buFont typeface="Wingdings" panose="05000000000000000000" pitchFamily="2" charset="2"/>
              <a:buChar char="§"/>
            </a:pPr>
            <a:r>
              <a:rPr lang="de-D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Mitarbeiter*innen informieren</a:t>
            </a:r>
          </a:p>
          <a:p>
            <a:pPr marL="631825" indent="-361950">
              <a:buFont typeface="Wingdings" panose="05000000000000000000" pitchFamily="2" charset="2"/>
              <a:buChar char="§"/>
            </a:pPr>
            <a:r>
              <a:rPr lang="de-DE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 Verbringen von befallenen oder </a:t>
            </a:r>
            <a:r>
              <a:rPr lang="de-DE" sz="1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befallsverdächtigen</a:t>
            </a:r>
            <a:r>
              <a:rPr lang="de-DE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Pflanzen </a:t>
            </a:r>
          </a:p>
          <a:p>
            <a:pPr marL="631825" indent="-361950">
              <a:buFont typeface="Wingdings" panose="05000000000000000000" pitchFamily="2" charset="2"/>
              <a:buChar char="§"/>
            </a:pPr>
            <a:r>
              <a:rPr lang="de-DE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Kennzeichnen </a:t>
            </a:r>
            <a:r>
              <a:rPr lang="de-D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Befalls- oder Verdachtsherdes</a:t>
            </a:r>
          </a:p>
          <a:p>
            <a:pPr marL="631825" indent="-361950">
              <a:buFont typeface="Wingdings" panose="05000000000000000000" pitchFamily="2" charset="2"/>
              <a:buChar char="§"/>
            </a:pPr>
            <a:r>
              <a:rPr lang="de-D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Zutritt beschränken</a:t>
            </a:r>
          </a:p>
          <a:p>
            <a:pPr marL="631825" indent="-361950">
              <a:buFont typeface="Wingdings" panose="05000000000000000000" pitchFamily="2" charset="2"/>
              <a:buChar char="§"/>
            </a:pPr>
            <a:endParaRPr lang="de-DE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1825" indent="-361950"/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Handlungsplan ist einsehbar </a:t>
            </a:r>
            <a:r>
              <a:rPr lang="de-DE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 </a:t>
            </a:r>
            <a:endParaRPr lang="de-DE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151903" y="8010345"/>
            <a:ext cx="6606000" cy="309600"/>
          </a:xfrm>
          <a:prstGeom prst="roundRect">
            <a:avLst>
              <a:gd name="adj" fmla="val 25896"/>
            </a:avLst>
          </a:prstGeom>
          <a:solidFill>
            <a:srgbClr val="AC5A4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Zuständiger </a:t>
            </a:r>
            <a:r>
              <a:rPr lang="de-DE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Pflanzenschutzdienst</a:t>
            </a:r>
            <a:endParaRPr lang="de-DE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151903" y="8319945"/>
            <a:ext cx="6606000" cy="1371748"/>
          </a:xfrm>
          <a:prstGeom prst="roundRect">
            <a:avLst>
              <a:gd name="adj" fmla="val 74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de-DE" sz="1600" b="1" i="1" dirty="0" smtClean="0">
                <a:solidFill>
                  <a:schemeClr val="tx1"/>
                </a:solidFill>
              </a:rPr>
              <a:t>Landesamt für Umwelt, Landwirtschaft und Geologie</a:t>
            </a:r>
            <a:endParaRPr lang="de-DE" sz="1600" b="1" i="1" dirty="0">
              <a:solidFill>
                <a:schemeClr val="tx1"/>
              </a:solidFill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de-DE" sz="1600" i="1" dirty="0" smtClean="0">
                <a:solidFill>
                  <a:schemeClr val="tx1"/>
                </a:solidFill>
              </a:rPr>
              <a:t>Referat 93, Pflanzengesundheit</a:t>
            </a:r>
            <a:endParaRPr lang="de-DE" sz="1600" i="1" dirty="0">
              <a:solidFill>
                <a:schemeClr val="tx1"/>
              </a:solidFill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de-DE" sz="1600" i="1" dirty="0" smtClean="0">
                <a:solidFill>
                  <a:schemeClr val="tx1"/>
                </a:solidFill>
              </a:rPr>
              <a:t>Waldheimer Straße 219</a:t>
            </a:r>
            <a:r>
              <a:rPr lang="de-DE" sz="1600" i="1" dirty="0" smtClean="0">
                <a:solidFill>
                  <a:schemeClr val="tx1"/>
                </a:solidFill>
              </a:rPr>
              <a:t>, 01683 </a:t>
            </a:r>
            <a:r>
              <a:rPr lang="de-DE" sz="1600" i="1" dirty="0" err="1" smtClean="0">
                <a:solidFill>
                  <a:schemeClr val="tx1"/>
                </a:solidFill>
              </a:rPr>
              <a:t>Nossen</a:t>
            </a:r>
            <a:endParaRPr lang="de-DE" sz="1600" i="1" dirty="0">
              <a:solidFill>
                <a:schemeClr val="tx1"/>
              </a:solidFill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de-DE" sz="1600" dirty="0">
                <a:solidFill>
                  <a:schemeClr val="tx1"/>
                </a:solidFill>
              </a:rPr>
              <a:t>Telefon: </a:t>
            </a:r>
            <a:r>
              <a:rPr lang="de-DE" sz="1600" i="1" dirty="0" smtClean="0">
                <a:solidFill>
                  <a:schemeClr val="tx1"/>
                </a:solidFill>
              </a:rPr>
              <a:t>035242 6319333</a:t>
            </a:r>
            <a:r>
              <a:rPr lang="de-DE" sz="1600" dirty="0">
                <a:solidFill>
                  <a:schemeClr val="tx1"/>
                </a:solidFill>
              </a:rPr>
              <a:t>	E-Mail: </a:t>
            </a:r>
            <a:r>
              <a:rPr lang="de-DE" sz="1600" i="1" dirty="0" smtClean="0">
                <a:solidFill>
                  <a:schemeClr val="tx1"/>
                </a:solidFill>
              </a:rPr>
              <a:t>pflanzengesundheit.lfulg</a:t>
            </a:r>
            <a:r>
              <a:rPr lang="de-DE" sz="1600" i="1" dirty="0" smtClean="0">
                <a:solidFill>
                  <a:schemeClr val="tx1"/>
                </a:solidFill>
              </a:rPr>
              <a:t>@smekul.sachsen.de</a:t>
            </a:r>
            <a:endParaRPr lang="de-DE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23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119</Words>
  <Application>Microsoft Office PowerPoint</Application>
  <PresentationFormat>A4-Papier (210 x 297 mm)</PresentationFormat>
  <Paragraphs>21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PowerPoint-Präsentation</vt:lpstr>
    </vt:vector>
  </TitlesOfParts>
  <Company>Landwirtschaftkammer Niedersachen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Verdacht oder Feststellung eines Quarantäneschädlings?</dc:title>
  <dc:creator>Christine Hübert</dc:creator>
  <cp:lastModifiedBy>Walther, Laura - LfULG</cp:lastModifiedBy>
  <cp:revision>75</cp:revision>
  <cp:lastPrinted>2020-06-02T12:25:18Z</cp:lastPrinted>
  <dcterms:created xsi:type="dcterms:W3CDTF">2020-03-20T06:49:17Z</dcterms:created>
  <dcterms:modified xsi:type="dcterms:W3CDTF">2021-12-20T09:48:52Z</dcterms:modified>
</cp:coreProperties>
</file>